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0"/>
  </p:notesMasterIdLst>
  <p:handoutMasterIdLst>
    <p:handoutMasterId r:id="rId41"/>
  </p:handoutMasterIdLst>
  <p:sldIdLst>
    <p:sldId id="258" r:id="rId2"/>
    <p:sldId id="257" r:id="rId3"/>
    <p:sldId id="284" r:id="rId4"/>
    <p:sldId id="259" r:id="rId5"/>
    <p:sldId id="260" r:id="rId6"/>
    <p:sldId id="265" r:id="rId7"/>
    <p:sldId id="285" r:id="rId8"/>
    <p:sldId id="266" r:id="rId9"/>
    <p:sldId id="286" r:id="rId10"/>
    <p:sldId id="267" r:id="rId11"/>
    <p:sldId id="287" r:id="rId12"/>
    <p:sldId id="261" r:id="rId13"/>
    <p:sldId id="262" r:id="rId14"/>
    <p:sldId id="276" r:id="rId15"/>
    <p:sldId id="277" r:id="rId16"/>
    <p:sldId id="278" r:id="rId17"/>
    <p:sldId id="282" r:id="rId18"/>
    <p:sldId id="279" r:id="rId19"/>
    <p:sldId id="280" r:id="rId20"/>
    <p:sldId id="281" r:id="rId21"/>
    <p:sldId id="275" r:id="rId22"/>
    <p:sldId id="274" r:id="rId23"/>
    <p:sldId id="283" r:id="rId24"/>
    <p:sldId id="288" r:id="rId25"/>
    <p:sldId id="294" r:id="rId26"/>
    <p:sldId id="290" r:id="rId27"/>
    <p:sldId id="295" r:id="rId28"/>
    <p:sldId id="291" r:id="rId29"/>
    <p:sldId id="263" r:id="rId30"/>
    <p:sldId id="264" r:id="rId31"/>
    <p:sldId id="268" r:id="rId32"/>
    <p:sldId id="269" r:id="rId33"/>
    <p:sldId id="272" r:id="rId34"/>
    <p:sldId id="273" r:id="rId35"/>
    <p:sldId id="292" r:id="rId36"/>
    <p:sldId id="293" r:id="rId37"/>
    <p:sldId id="270" r:id="rId38"/>
    <p:sldId id="271" r:id="rId3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94598" autoAdjust="0"/>
  </p:normalViewPr>
  <p:slideViewPr>
    <p:cSldViewPr>
      <p:cViewPr varScale="1">
        <p:scale>
          <a:sx n="110" d="100"/>
          <a:sy n="110" d="100"/>
        </p:scale>
        <p:origin x="-16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F3FD28-8FB0-4541-BB1E-4CF0A01E680E}" type="datetimeFigureOut">
              <a:rPr lang="es-AR" smtClean="0"/>
              <a:pPr/>
              <a:t>14/01/2015</a:t>
            </a:fld>
            <a:endParaRPr lang="es-AR"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7F741-FC96-4DB1-91A6-4859600B8393}" type="slidenum">
              <a:rPr lang="es-AR" smtClean="0"/>
              <a:pPr/>
              <a:t>‹Nº›</a:t>
            </a:fld>
            <a:endParaRPr lang="es-A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0F8A7-DB75-4A4C-A7B0-2B9B2A21CB16}" type="datetimeFigureOut">
              <a:rPr lang="es-AR" smtClean="0"/>
              <a:pPr/>
              <a:t>14/01/2015</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26989-9F69-4C9E-A013-5EA801E62870}" type="slidenum">
              <a:rPr lang="es-AR" smtClean="0"/>
              <a:pPr/>
              <a:t>‹Nº›</a:t>
            </a:fld>
            <a:endParaRPr lang="es-A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cxnSp>
        <p:nvCxnSpPr>
          <p:cNvPr id="7" name="6 Conector recto"/>
          <p:cNvCxnSpPr/>
          <p:nvPr userDrawn="1"/>
        </p:nvCxnSpPr>
        <p:spPr>
          <a:xfrm>
            <a:off x="0" y="1052736"/>
            <a:ext cx="91440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4" name="3 Imagen" descr="Logo Cooperativa Electrica Bolivar SOLO 300x300 sin texto.jpg"/>
          <p:cNvPicPr>
            <a:picLocks noChangeAspect="1"/>
          </p:cNvPicPr>
          <p:nvPr userDrawn="1"/>
        </p:nvPicPr>
        <p:blipFill>
          <a:blip r:embed="rId2" cstate="screen"/>
          <a:stretch>
            <a:fillRect/>
          </a:stretch>
        </p:blipFill>
        <p:spPr>
          <a:xfrm>
            <a:off x="0" y="-27384"/>
            <a:ext cx="1043608" cy="1043608"/>
          </a:xfrm>
          <a:prstGeom prst="rect">
            <a:avLst/>
          </a:prstGeom>
        </p:spPr>
      </p:pic>
      <p:sp>
        <p:nvSpPr>
          <p:cNvPr id="8" name="7 CuadroTexto"/>
          <p:cNvSpPr txBox="1"/>
          <p:nvPr userDrawn="1"/>
        </p:nvSpPr>
        <p:spPr>
          <a:xfrm>
            <a:off x="3852167" y="0"/>
            <a:ext cx="5291833" cy="369332"/>
          </a:xfrm>
          <a:prstGeom prst="rect">
            <a:avLst/>
          </a:prstGeom>
          <a:noFill/>
        </p:spPr>
        <p:txBody>
          <a:bodyPr wrap="none" rtlCol="0">
            <a:spAutoFit/>
          </a:bodyPr>
          <a:lstStyle/>
          <a:p>
            <a:pPr algn="r"/>
            <a:r>
              <a:rPr lang="es-ES" dirty="0" smtClean="0">
                <a:solidFill>
                  <a:schemeClr val="tx2"/>
                </a:solidFill>
                <a:effectLst>
                  <a:outerShdw blurRad="38100" dist="38100" dir="2700000" algn="tl">
                    <a:srgbClr val="000000">
                      <a:alpha val="43137"/>
                    </a:srgbClr>
                  </a:outerShdw>
                </a:effectLst>
              </a:rPr>
              <a:t>Coop. Eléctrica de Bolívar Ltda. (de Consumo)</a:t>
            </a:r>
            <a:endParaRPr lang="es-AR" dirty="0">
              <a:solidFill>
                <a:schemeClr val="tx2"/>
              </a:solidFill>
              <a:effectLst>
                <a:outerShdw blurRad="38100" dist="38100" dir="2700000" algn="tl">
                  <a:srgbClr val="000000">
                    <a:alpha val="43137"/>
                  </a:srgbClr>
                </a:outerShdw>
              </a:effectLst>
            </a:endParaRPr>
          </a:p>
        </p:txBody>
      </p:sp>
      <p:sp>
        <p:nvSpPr>
          <p:cNvPr id="9" name="7 Título"/>
          <p:cNvSpPr>
            <a:spLocks noGrp="1"/>
          </p:cNvSpPr>
          <p:nvPr userDrawn="1">
            <p:ph type="title" idx="4294967295" hasCustomPrompt="1"/>
          </p:nvPr>
        </p:nvSpPr>
        <p:spPr>
          <a:xfrm>
            <a:off x="1187624" y="476672"/>
            <a:ext cx="7956376" cy="648072"/>
          </a:xfrm>
        </p:spPr>
        <p:txBody>
          <a:bodyPr>
            <a:normAutofit/>
          </a:bodyPr>
          <a:lstStyle>
            <a:lvl1pPr>
              <a:defRPr/>
            </a:lvl1pPr>
          </a:lstStyle>
          <a:p>
            <a:r>
              <a:rPr lang="es-AR" dirty="0" smtClean="0"/>
              <a:t>Titulo</a:t>
            </a:r>
            <a:endParaRPr lang="es-AR" dirty="0"/>
          </a:p>
        </p:txBody>
      </p:sp>
    </p:spTree>
  </p:cSld>
  <p:clrMapOvr>
    <a:masterClrMapping/>
  </p:clrMapOvr>
  <p:transition spd="med" advTm="15000">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1187624" y="274638"/>
            <a:ext cx="7499176"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dirty="0" smtClean="0"/>
              <a:t>Haga clic para modificar el estilo de título del patrón</a:t>
            </a:r>
            <a:endParaRPr kumimoji="0" lang="en-US" dirty="0"/>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3C5E84B-BCB3-485D-9DA6-A5CD0F85746E}" type="datetimeFigureOut">
              <a:rPr lang="es-AR" smtClean="0"/>
              <a:pPr/>
              <a:t>14/01/2015</a:t>
            </a:fld>
            <a:endParaRPr lang="es-AR"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AR"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6D364C-7239-4E17-9505-FFBDC7AFAFA2}"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701" r:id="rId1"/>
  </p:sldLayoutIdLst>
  <p:transition spd="med" advTm="15000">
    <p:dissolve/>
  </p:transition>
  <p:txStyles>
    <p:titleStyle>
      <a:lvl1pPr algn="l" rtl="0" eaLnBrk="1" latinLnBrk="0" hangingPunct="1">
        <a:spcBef>
          <a:spcPct val="0"/>
        </a:spcBef>
        <a:buNone/>
        <a:defRPr kumimoji="0" sz="24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G_20141003_120436987.jpg"/>
          <p:cNvPicPr>
            <a:picLocks noChangeAspect="1"/>
          </p:cNvPicPr>
          <p:nvPr/>
        </p:nvPicPr>
        <p:blipFill>
          <a:blip r:embed="rId2" cstate="screen"/>
          <a:stretch>
            <a:fillRect/>
          </a:stretch>
        </p:blipFill>
        <p:spPr>
          <a:xfrm>
            <a:off x="251520" y="2852936"/>
            <a:ext cx="6624736" cy="379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Alimentadores MT Línea Compacta</a:t>
            </a:r>
            <a:endParaRPr lang="es-AR" dirty="0"/>
          </a:p>
        </p:txBody>
      </p:sp>
      <p:pic>
        <p:nvPicPr>
          <p:cNvPr id="4" name="3 Imagen" descr="IMG_20141003_120357307.jpg"/>
          <p:cNvPicPr>
            <a:picLocks noChangeAspect="1"/>
          </p:cNvPicPr>
          <p:nvPr/>
        </p:nvPicPr>
        <p:blipFill>
          <a:blip r:embed="rId3" cstate="screen"/>
          <a:stretch>
            <a:fillRect/>
          </a:stretch>
        </p:blipFill>
        <p:spPr>
          <a:xfrm>
            <a:off x="107504" y="1196752"/>
            <a:ext cx="3744416" cy="4396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$4.617.892</a:t>
            </a:r>
          </a:p>
          <a:p>
            <a:endParaRPr lang="es-ES" i="1" dirty="0" smtClean="0"/>
          </a:p>
          <a:p>
            <a:r>
              <a:rPr lang="es-AR" dirty="0" smtClean="0"/>
              <a:t>Se está cumpliendo con un largamente anhelado sueño de esta Cooperativa: La construcción de dos Alimentadores de Media Tensión desde la Subestación a nuestra ciudad. Dicha obra se está realizado con fondos propios, y se ha cumplido en un 70%.</a:t>
            </a:r>
          </a:p>
          <a:p>
            <a:endParaRPr lang="es-ES" b="1" dirty="0" smtClean="0"/>
          </a:p>
          <a:p>
            <a:r>
              <a:rPr lang="es-ES" b="1" dirty="0" smtClean="0"/>
              <a:t>Proveedores:</a:t>
            </a:r>
          </a:p>
          <a:p>
            <a:r>
              <a:rPr lang="es-ES" i="1" dirty="0" smtClean="0"/>
              <a:t>Coop. Eléctrica de Saladillo, Cosypro, Electra Mercedes, Prysmian </a:t>
            </a:r>
          </a:p>
        </p:txBody>
      </p:sp>
    </p:spTree>
  </p:cSld>
  <p:clrMapOvr>
    <a:masterClrMapping/>
  </p:clrMapOvr>
  <p:transition spd="med" advTm="1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20141003_120357307.jpg"/>
          <p:cNvPicPr>
            <a:picLocks noChangeAspect="1"/>
          </p:cNvPicPr>
          <p:nvPr/>
        </p:nvPicPr>
        <p:blipFill>
          <a:blip r:embed="rId2" cstate="screen"/>
          <a:stretch>
            <a:fillRect/>
          </a:stretch>
        </p:blipFill>
        <p:spPr>
          <a:xfrm>
            <a:off x="1619672" y="3807042"/>
            <a:ext cx="3984022" cy="2988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pic>
        <p:nvPicPr>
          <p:cNvPr id="5" name="4 Imagen" descr="IMG_20141003_120436987.jpg"/>
          <p:cNvPicPr>
            <a:picLocks noChangeAspect="1"/>
          </p:cNvPicPr>
          <p:nvPr/>
        </p:nvPicPr>
        <p:blipFill>
          <a:blip r:embed="rId3" cstate="screen"/>
          <a:stretch>
            <a:fillRect/>
          </a:stretch>
        </p:blipFill>
        <p:spPr>
          <a:xfrm>
            <a:off x="107504" y="1178750"/>
            <a:ext cx="4536504" cy="340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p:txBody>
      </p:sp>
    </p:spTree>
  </p:cSld>
  <p:clrMapOvr>
    <a:masterClrMapping/>
  </p:clrMapOvr>
  <p:transition spd="med" advTm="1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MG_20141003_120357307.jpg"/>
          <p:cNvPicPr>
            <a:picLocks noChangeAspect="1"/>
          </p:cNvPicPr>
          <p:nvPr/>
        </p:nvPicPr>
        <p:blipFill>
          <a:blip r:embed="rId2" cstate="screen"/>
          <a:stretch>
            <a:fillRect/>
          </a:stretch>
        </p:blipFill>
        <p:spPr>
          <a:xfrm>
            <a:off x="323528" y="3485940"/>
            <a:ext cx="2342797" cy="337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3051068" y="2073164"/>
            <a:ext cx="2529044" cy="3372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pic>
        <p:nvPicPr>
          <p:cNvPr id="5" name="4 Imagen" descr="IMG_20141003_120436987.jpg"/>
          <p:cNvPicPr>
            <a:picLocks noChangeAspect="1"/>
          </p:cNvPicPr>
          <p:nvPr/>
        </p:nvPicPr>
        <p:blipFill>
          <a:blip r:embed="rId4" cstate="screen"/>
          <a:stretch>
            <a:fillRect/>
          </a:stretch>
        </p:blipFill>
        <p:spPr>
          <a:xfrm>
            <a:off x="107504" y="1178750"/>
            <a:ext cx="3672408" cy="275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p:txBody>
      </p:sp>
    </p:spTree>
  </p:cSld>
  <p:clrMapOvr>
    <a:masterClrMapping/>
  </p:clrMapOvr>
  <p:transition spd="med" advTm="1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 vehículo con hidroelevador</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$276.811</a:t>
            </a:r>
          </a:p>
          <a:p>
            <a:endParaRPr lang="es-ES" i="1" dirty="0" smtClean="0"/>
          </a:p>
          <a:p>
            <a:r>
              <a:rPr lang="es-AR" dirty="0" smtClean="0"/>
              <a:t>Se adquirió por medio de fondos propios un nuevo vehículo con hidroelevador para el sector distribución (Guardia y Medidores). Se trata de una camioneta “Toyota Hilux” con un hidroelevador “Hidro-Grubert BL10”</a:t>
            </a:r>
          </a:p>
          <a:p>
            <a:endParaRPr lang="es-ES" b="1" dirty="0" smtClean="0"/>
          </a:p>
          <a:p>
            <a:r>
              <a:rPr lang="es-ES" b="1" dirty="0" smtClean="0"/>
              <a:t>Proveedores:</a:t>
            </a:r>
          </a:p>
          <a:p>
            <a:r>
              <a:rPr lang="es-ES" i="1" dirty="0" smtClean="0"/>
              <a:t>Kansai, Hidro-Grubert</a:t>
            </a:r>
          </a:p>
        </p:txBody>
      </p:sp>
      <p:pic>
        <p:nvPicPr>
          <p:cNvPr id="4" name="3 Imagen" descr="IMG_20141003_120357307.jpg"/>
          <p:cNvPicPr>
            <a:picLocks noChangeAspect="1"/>
          </p:cNvPicPr>
          <p:nvPr/>
        </p:nvPicPr>
        <p:blipFill>
          <a:blip r:embed="rId2" cstate="screen"/>
          <a:stretch>
            <a:fillRect/>
          </a:stretch>
        </p:blipFill>
        <p:spPr>
          <a:xfrm>
            <a:off x="107504" y="2924944"/>
            <a:ext cx="4415049" cy="3810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2267744" y="1196752"/>
            <a:ext cx="3312368" cy="2484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 vehículo con hidroelevador</a:t>
            </a:r>
            <a:endParaRPr lang="es-AR" dirty="0"/>
          </a:p>
        </p:txBody>
      </p:sp>
      <p:pic>
        <p:nvPicPr>
          <p:cNvPr id="5" name="4 Imagen" descr="IMG_20141003_120436987.jpg"/>
          <p:cNvPicPr>
            <a:picLocks noChangeAspect="1"/>
          </p:cNvPicPr>
          <p:nvPr/>
        </p:nvPicPr>
        <p:blipFill>
          <a:blip r:embed="rId2" cstate="screen"/>
          <a:stretch>
            <a:fillRect/>
          </a:stretch>
        </p:blipFill>
        <p:spPr>
          <a:xfrm>
            <a:off x="107504" y="1196752"/>
            <a:ext cx="5112568" cy="2872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888288" y="3841035"/>
            <a:ext cx="4691824" cy="2972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$276.811</a:t>
            </a:r>
          </a:p>
          <a:p>
            <a:endParaRPr lang="es-ES" i="1" dirty="0" smtClean="0"/>
          </a:p>
          <a:p>
            <a:r>
              <a:rPr lang="es-AR" dirty="0" smtClean="0"/>
              <a:t>Se adquirió por medio de fondos propios un nuevo vehículo con hidroelevador para el sector distribución (Guardia y Medidores). Se trata de una camioneta “Toyota Hilux” con un hidroelevador “Hidro-Grubert BL10”</a:t>
            </a:r>
          </a:p>
          <a:p>
            <a:endParaRPr lang="es-ES" b="1" dirty="0" smtClean="0"/>
          </a:p>
          <a:p>
            <a:r>
              <a:rPr lang="es-ES" b="1" dirty="0" smtClean="0"/>
              <a:t>Proveedores:</a:t>
            </a:r>
          </a:p>
          <a:p>
            <a:r>
              <a:rPr lang="es-ES" i="1" dirty="0" smtClean="0"/>
              <a:t>Kansai, Hidro-Grubert</a:t>
            </a:r>
          </a:p>
        </p:txBody>
      </p:sp>
    </p:spTree>
  </p:cSld>
  <p:clrMapOvr>
    <a:masterClrMapping/>
  </p:clrMapOvr>
  <p:transition spd="med" advTm="1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G_20141003_120436987.jpg"/>
          <p:cNvPicPr>
            <a:picLocks noChangeAspect="1"/>
          </p:cNvPicPr>
          <p:nvPr/>
        </p:nvPicPr>
        <p:blipFill>
          <a:blip r:embed="rId2" cstate="screen"/>
          <a:stretch>
            <a:fillRect/>
          </a:stretch>
        </p:blipFill>
        <p:spPr>
          <a:xfrm>
            <a:off x="107504" y="1124744"/>
            <a:ext cx="4392488" cy="5316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5" name="4 Imagen" descr="IMG_20141003_120436987.jpg"/>
          <p:cNvPicPr>
            <a:picLocks noChangeAspect="1"/>
          </p:cNvPicPr>
          <p:nvPr/>
        </p:nvPicPr>
        <p:blipFill>
          <a:blip r:embed="rId3" cstate="screen"/>
          <a:stretch>
            <a:fillRect/>
          </a:stretch>
        </p:blipFill>
        <p:spPr>
          <a:xfrm>
            <a:off x="2339752" y="2636912"/>
            <a:ext cx="3228313" cy="4104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pic>
        <p:nvPicPr>
          <p:cNvPr id="5" name="4 Imagen" descr="IMG_20141003_120436987.jpg"/>
          <p:cNvPicPr>
            <a:picLocks noChangeAspect="1"/>
          </p:cNvPicPr>
          <p:nvPr/>
        </p:nvPicPr>
        <p:blipFill>
          <a:blip r:embed="rId2" cstate="screen"/>
          <a:stretch>
            <a:fillRect/>
          </a:stretch>
        </p:blipFill>
        <p:spPr>
          <a:xfrm>
            <a:off x="179512" y="1124744"/>
            <a:ext cx="3947117" cy="5584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IMG_20141003_120436987.jpg"/>
          <p:cNvPicPr>
            <a:picLocks noChangeAspect="1"/>
          </p:cNvPicPr>
          <p:nvPr/>
        </p:nvPicPr>
        <p:blipFill>
          <a:blip r:embed="rId3" cstate="screen"/>
          <a:stretch>
            <a:fillRect/>
          </a:stretch>
        </p:blipFill>
        <p:spPr>
          <a:xfrm>
            <a:off x="1619672" y="1273419"/>
            <a:ext cx="3947117" cy="5584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IMG_20141003_120436987.jpg"/>
          <p:cNvPicPr>
            <a:picLocks noChangeAspect="1"/>
          </p:cNvPicPr>
          <p:nvPr/>
        </p:nvPicPr>
        <p:blipFill>
          <a:blip r:embed="rId4" cstate="screen"/>
          <a:stretch>
            <a:fillRect/>
          </a:stretch>
        </p:blipFill>
        <p:spPr>
          <a:xfrm rot="21033099">
            <a:off x="3063443" y="3904413"/>
            <a:ext cx="2448272" cy="2000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10" name="9 Imagen" descr="IMG_20141003_120436987.jpg"/>
          <p:cNvPicPr>
            <a:picLocks noChangeAspect="1"/>
          </p:cNvPicPr>
          <p:nvPr/>
        </p:nvPicPr>
        <p:blipFill>
          <a:blip r:embed="rId5" cstate="screen"/>
          <a:stretch>
            <a:fillRect/>
          </a:stretch>
        </p:blipFill>
        <p:spPr>
          <a:xfrm rot="21033099">
            <a:off x="902019" y="4840615"/>
            <a:ext cx="2448272" cy="1986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IMG_20141003_120436987.jpg"/>
          <p:cNvPicPr>
            <a:picLocks noChangeAspect="1"/>
          </p:cNvPicPr>
          <p:nvPr/>
        </p:nvPicPr>
        <p:blipFill>
          <a:blip r:embed="rId2" cstate="screen"/>
          <a:stretch>
            <a:fillRect/>
          </a:stretch>
        </p:blipFill>
        <p:spPr>
          <a:xfrm>
            <a:off x="971600" y="1196752"/>
            <a:ext cx="4896544" cy="7175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5" name="4 Imagen" descr="IMG_20141003_120436987.jpg"/>
          <p:cNvPicPr>
            <a:picLocks noChangeAspect="1"/>
          </p:cNvPicPr>
          <p:nvPr/>
        </p:nvPicPr>
        <p:blipFill>
          <a:blip r:embed="rId3" cstate="screen"/>
          <a:stretch>
            <a:fillRect/>
          </a:stretch>
        </p:blipFill>
        <p:spPr>
          <a:xfrm>
            <a:off x="107504" y="1196753"/>
            <a:ext cx="3360373" cy="2520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IMG_20141003_120436987.jpg"/>
          <p:cNvPicPr>
            <a:picLocks noChangeAspect="1"/>
          </p:cNvPicPr>
          <p:nvPr/>
        </p:nvPicPr>
        <p:blipFill>
          <a:blip r:embed="rId4" cstate="screen"/>
          <a:stretch>
            <a:fillRect/>
          </a:stretch>
        </p:blipFill>
        <p:spPr>
          <a:xfrm>
            <a:off x="107504" y="3905672"/>
            <a:ext cx="2211976"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IMG_20141003_120436987.jpg"/>
          <p:cNvPicPr>
            <a:picLocks noChangeAspect="1"/>
          </p:cNvPicPr>
          <p:nvPr/>
        </p:nvPicPr>
        <p:blipFill>
          <a:blip r:embed="rId2" cstate="screen"/>
          <a:stretch>
            <a:fillRect/>
          </a:stretch>
        </p:blipFill>
        <p:spPr>
          <a:xfrm>
            <a:off x="971600" y="1398127"/>
            <a:ext cx="4896544" cy="6772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5" name="4 Imagen" descr="IMG_20141003_120436987.jpg"/>
          <p:cNvPicPr>
            <a:picLocks noChangeAspect="1"/>
          </p:cNvPicPr>
          <p:nvPr/>
        </p:nvPicPr>
        <p:blipFill>
          <a:blip r:embed="rId3" cstate="screen"/>
          <a:stretch>
            <a:fillRect/>
          </a:stretch>
        </p:blipFill>
        <p:spPr>
          <a:xfrm>
            <a:off x="107504" y="1197741"/>
            <a:ext cx="3360373" cy="2518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IMG_20141003_120436987.jpg"/>
          <p:cNvPicPr>
            <a:picLocks noChangeAspect="1"/>
          </p:cNvPicPr>
          <p:nvPr/>
        </p:nvPicPr>
        <p:blipFill>
          <a:blip r:embed="rId4" cstate="screen"/>
          <a:stretch>
            <a:fillRect/>
          </a:stretch>
        </p:blipFill>
        <p:spPr>
          <a:xfrm>
            <a:off x="107505" y="3905672"/>
            <a:ext cx="2211974"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5" name="4 Imagen" descr="IMG_20141003_120436987.jpg"/>
          <p:cNvPicPr>
            <a:picLocks noChangeAspect="1"/>
          </p:cNvPicPr>
          <p:nvPr/>
        </p:nvPicPr>
        <p:blipFill>
          <a:blip r:embed="rId2" cstate="screen"/>
          <a:stretch>
            <a:fillRect/>
          </a:stretch>
        </p:blipFill>
        <p:spPr>
          <a:xfrm>
            <a:off x="107504" y="1196752"/>
            <a:ext cx="4320480" cy="553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5" name="4 Imagen" descr="IMG_20141003_120436987.jpg"/>
          <p:cNvPicPr>
            <a:picLocks noChangeAspect="1"/>
          </p:cNvPicPr>
          <p:nvPr/>
        </p:nvPicPr>
        <p:blipFill>
          <a:blip r:embed="rId2" cstate="screen"/>
          <a:stretch>
            <a:fillRect/>
          </a:stretch>
        </p:blipFill>
        <p:spPr>
          <a:xfrm>
            <a:off x="179512" y="1196752"/>
            <a:ext cx="4116554" cy="5824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IMG_20141003_120436987.jpg"/>
          <p:cNvPicPr>
            <a:picLocks noChangeAspect="1"/>
          </p:cNvPicPr>
          <p:nvPr/>
        </p:nvPicPr>
        <p:blipFill>
          <a:blip r:embed="rId3" cstate="screen"/>
          <a:stretch>
            <a:fillRect/>
          </a:stretch>
        </p:blipFill>
        <p:spPr>
          <a:xfrm rot="21033099">
            <a:off x="2986677" y="2824686"/>
            <a:ext cx="2448272" cy="1942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G_20141003_120436987.jpg"/>
          <p:cNvPicPr>
            <a:picLocks noChangeAspect="1"/>
          </p:cNvPicPr>
          <p:nvPr/>
        </p:nvPicPr>
        <p:blipFill>
          <a:blip r:embed="rId2" cstate="screen"/>
          <a:stretch>
            <a:fillRect/>
          </a:stretch>
        </p:blipFill>
        <p:spPr>
          <a:xfrm>
            <a:off x="2555776" y="1556792"/>
            <a:ext cx="2977840" cy="5301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Alimentadores MT Línea Compacta</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$4.617.892</a:t>
            </a:r>
          </a:p>
          <a:p>
            <a:endParaRPr lang="es-ES" i="1" dirty="0" smtClean="0"/>
          </a:p>
          <a:p>
            <a:r>
              <a:rPr lang="es-AR" dirty="0" smtClean="0"/>
              <a:t>Se está cumpliendo con un largamente anhelado sueño de esta Cooperativa: La construcción de dos Alimentadores de Media Tensión desde la Subestación a nuestra ciudad. Dicha obra se está realizado con fondos propios, y se ha cumplido en un 70%.</a:t>
            </a:r>
          </a:p>
          <a:p>
            <a:endParaRPr lang="es-ES" b="1" dirty="0" smtClean="0"/>
          </a:p>
          <a:p>
            <a:r>
              <a:rPr lang="es-ES" b="1" dirty="0" smtClean="0"/>
              <a:t>Proveedores:</a:t>
            </a:r>
          </a:p>
          <a:p>
            <a:r>
              <a:rPr lang="es-ES" i="1" dirty="0" smtClean="0"/>
              <a:t>Coop. Eléctrica de Saladillo, Cosypro, Electra Mercedes, Prysmian </a:t>
            </a:r>
          </a:p>
        </p:txBody>
      </p:sp>
      <p:pic>
        <p:nvPicPr>
          <p:cNvPr id="4" name="3 Imagen" descr="IMG_20141003_120357307.jpg"/>
          <p:cNvPicPr>
            <a:picLocks noChangeAspect="1"/>
          </p:cNvPicPr>
          <p:nvPr/>
        </p:nvPicPr>
        <p:blipFill>
          <a:blip r:embed="rId3" cstate="screen"/>
          <a:stretch>
            <a:fillRect/>
          </a:stretch>
        </p:blipFill>
        <p:spPr>
          <a:xfrm>
            <a:off x="107504" y="1196753"/>
            <a:ext cx="2952772" cy="5256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G_20141003_120436987.jpg"/>
          <p:cNvPicPr>
            <a:picLocks noChangeAspect="1"/>
          </p:cNvPicPr>
          <p:nvPr/>
        </p:nvPicPr>
        <p:blipFill>
          <a:blip r:embed="rId2" cstate="screen"/>
          <a:stretch>
            <a:fillRect/>
          </a:stretch>
        </p:blipFill>
        <p:spPr>
          <a:xfrm>
            <a:off x="1835696" y="1700808"/>
            <a:ext cx="5040560" cy="5509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Nuevos camiones para sector redes y distribución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$3.039.626</a:t>
            </a:r>
          </a:p>
          <a:p>
            <a:endParaRPr lang="es-ES" i="1" dirty="0" smtClean="0"/>
          </a:p>
          <a:p>
            <a:r>
              <a:rPr lang="es-AR" dirty="0" smtClean="0"/>
              <a:t>Se compraron, por medio de Crédito de Banco Nación, dos camiones “Iveco Tector Attack” y un “Iveco Daily”. Equipados con grúas “Hidro-Grubert”, modelos “N17500”, “T15000” y “BL13” respectivamente.</a:t>
            </a:r>
            <a:br>
              <a:rPr lang="es-AR" dirty="0" smtClean="0"/>
            </a:br>
            <a:r>
              <a:rPr lang="es-AR" dirty="0" smtClean="0"/>
              <a:t>Dichas unidades ya están patentadas y serán enviadas a la brevedad a los talleres de Hidro-Grubert para su montaje final.</a:t>
            </a:r>
          </a:p>
          <a:p>
            <a:endParaRPr lang="es-ES" b="1" dirty="0" smtClean="0"/>
          </a:p>
          <a:p>
            <a:r>
              <a:rPr lang="es-ES" b="1" dirty="0" smtClean="0"/>
              <a:t>Proveedores:</a:t>
            </a:r>
          </a:p>
          <a:p>
            <a:r>
              <a:rPr lang="es-ES" i="1" dirty="0" smtClean="0"/>
              <a:t>Navicam, Hidro-Grubert</a:t>
            </a:r>
          </a:p>
        </p:txBody>
      </p:sp>
      <p:pic>
        <p:nvPicPr>
          <p:cNvPr id="9" name="8 Imagen" descr="IMG_20141003_120436987.jpg"/>
          <p:cNvPicPr>
            <a:picLocks noChangeAspect="1"/>
          </p:cNvPicPr>
          <p:nvPr/>
        </p:nvPicPr>
        <p:blipFill>
          <a:blip r:embed="rId3" cstate="screen"/>
          <a:stretch>
            <a:fillRect/>
          </a:stretch>
        </p:blipFill>
        <p:spPr>
          <a:xfrm>
            <a:off x="107504" y="1196752"/>
            <a:ext cx="4824536" cy="3206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Alumbrado Público – Etapa 1: Av. 25 de Mayo</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$115.200</a:t>
            </a:r>
          </a:p>
          <a:p>
            <a:endParaRPr lang="es-ES" i="1" dirty="0" smtClean="0"/>
          </a:p>
          <a:p>
            <a:r>
              <a:rPr lang="es-AR" dirty="0" smtClean="0"/>
              <a:t>Se realizó la remodelación del alumbrado público de Av. 25 de Mayo, entre las calles Urquiza y Avda. 9 de Julio (4 cuadras). Se instalaron un total de 12 columnas de hierro y fueron  ubicadas en la rambla dando continuidad al formato existente. Se colocaron 24 luminarias nuevas, las mismas cuentan con lámparas a vapor de sodio de 150 Watt.</a:t>
            </a:r>
          </a:p>
          <a:p>
            <a:endParaRPr lang="es-ES" b="1" dirty="0" smtClean="0"/>
          </a:p>
          <a:p>
            <a:r>
              <a:rPr lang="es-ES" b="1" dirty="0" smtClean="0"/>
              <a:t>Proveedores:</a:t>
            </a:r>
          </a:p>
          <a:p>
            <a:r>
              <a:rPr lang="es-ES" i="1" dirty="0" smtClean="0"/>
              <a:t>Obrelectric, Electra Mercedes</a:t>
            </a:r>
          </a:p>
        </p:txBody>
      </p:sp>
      <p:pic>
        <p:nvPicPr>
          <p:cNvPr id="5" name="4 Imagen" descr="IMG_20141003_120436987.jpg"/>
          <p:cNvPicPr>
            <a:picLocks noChangeAspect="1"/>
          </p:cNvPicPr>
          <p:nvPr/>
        </p:nvPicPr>
        <p:blipFill>
          <a:blip r:embed="rId2" cstate="screen"/>
          <a:stretch>
            <a:fillRect/>
          </a:stretch>
        </p:blipFill>
        <p:spPr>
          <a:xfrm>
            <a:off x="107504" y="1204143"/>
            <a:ext cx="5112568" cy="2858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301749" y="3645024"/>
            <a:ext cx="5278363" cy="3027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2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Alumbrado Público – Etapa 2: Villa Diamante</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$281.166</a:t>
            </a:r>
          </a:p>
          <a:p>
            <a:endParaRPr lang="es-ES" i="1" dirty="0" smtClean="0"/>
          </a:p>
          <a:p>
            <a:r>
              <a:rPr lang="es-AR" dirty="0" smtClean="0"/>
              <a:t>Dando forma a una idea surgida en el seno del Consejo de Administración de elaborar un plan de mejoramiento del sistema de alumbrado público en los barrios, se tomó Villa Diamante por considerar que ha tenido un importante crecimiento y era necesario dotarlo de una mejor iluminación pública.</a:t>
            </a:r>
          </a:p>
          <a:p>
            <a:r>
              <a:rPr lang="es-AR" dirty="0" smtClean="0"/>
              <a:t>Se colocaron 26 luminarias, 22 columnas y 4 brazos de hierro. También se extendió la red de baja tensión en 700 metros.</a:t>
            </a:r>
          </a:p>
        </p:txBody>
      </p:sp>
      <p:pic>
        <p:nvPicPr>
          <p:cNvPr id="5" name="4 Imagen" descr="IMG_20141003_120436987.jpg"/>
          <p:cNvPicPr>
            <a:picLocks noChangeAspect="1"/>
          </p:cNvPicPr>
          <p:nvPr/>
        </p:nvPicPr>
        <p:blipFill>
          <a:blip r:embed="rId2" cstate="screen"/>
          <a:stretch>
            <a:fillRect/>
          </a:stretch>
        </p:blipFill>
        <p:spPr>
          <a:xfrm>
            <a:off x="338099" y="1204143"/>
            <a:ext cx="4651378" cy="2858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107503" y="4005064"/>
            <a:ext cx="5495285"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2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Alumbrado Público – Etapa 3: Av. Pedro Vignau</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esta completando la iluminación de la Av. Pedro Vignau para unificar el formato en ambas veredas.</a:t>
            </a:r>
            <a:endParaRPr lang="es-ES" b="1" i="1" dirty="0" smtClean="0"/>
          </a:p>
        </p:txBody>
      </p:sp>
      <p:pic>
        <p:nvPicPr>
          <p:cNvPr id="5" name="4 Imagen" descr="IMG_20141003_120436987.jpg"/>
          <p:cNvPicPr>
            <a:picLocks noChangeAspect="1"/>
          </p:cNvPicPr>
          <p:nvPr/>
        </p:nvPicPr>
        <p:blipFill>
          <a:blip r:embed="rId2" cstate="screen"/>
          <a:stretch>
            <a:fillRect/>
          </a:stretch>
        </p:blipFill>
        <p:spPr>
          <a:xfrm>
            <a:off x="107504" y="1196752"/>
            <a:ext cx="5500454"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Remodelaciones y mejoras en Baja Tensión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realizaron las siguientes extensiones de líneas de baja tensión para mejorar el servicio de nuestros usuarios:</a:t>
            </a:r>
          </a:p>
          <a:p>
            <a:endParaRPr lang="es-ES" dirty="0" smtClean="0"/>
          </a:p>
          <a:p>
            <a:pPr>
              <a:buFont typeface="Arial" pitchFamily="34" charset="0"/>
              <a:buChar char="•"/>
            </a:pPr>
            <a:r>
              <a:rPr lang="es-ES" dirty="0" smtClean="0"/>
              <a:t> Ext. 150m Barrio Parque</a:t>
            </a:r>
          </a:p>
          <a:p>
            <a:pPr>
              <a:buFont typeface="Arial" pitchFamily="34" charset="0"/>
              <a:buChar char="•"/>
            </a:pPr>
            <a:r>
              <a:rPr lang="es-ES" dirty="0" smtClean="0"/>
              <a:t> Ext. 400m Ibarra</a:t>
            </a:r>
          </a:p>
          <a:p>
            <a:pPr>
              <a:buFont typeface="Arial" pitchFamily="34" charset="0"/>
              <a:buChar char="•"/>
            </a:pPr>
            <a:r>
              <a:rPr lang="es-ES" dirty="0" smtClean="0"/>
              <a:t> Ext. 200m Av. 3 de Febrero</a:t>
            </a:r>
          </a:p>
          <a:p>
            <a:pPr>
              <a:buFont typeface="Arial" pitchFamily="34" charset="0"/>
              <a:buChar char="•"/>
            </a:pPr>
            <a:r>
              <a:rPr lang="es-ES" dirty="0" smtClean="0"/>
              <a:t> Ext. 300m calle Viamonte</a:t>
            </a:r>
          </a:p>
          <a:p>
            <a:pPr>
              <a:buFont typeface="Arial" pitchFamily="34" charset="0"/>
              <a:buChar char="•"/>
            </a:pPr>
            <a:r>
              <a:rPr lang="es-ES" dirty="0" smtClean="0"/>
              <a:t> Ext. 700m Villa Diamante</a:t>
            </a:r>
          </a:p>
          <a:p>
            <a:pPr>
              <a:buFont typeface="Arial" pitchFamily="34" charset="0"/>
              <a:buChar char="•"/>
            </a:pPr>
            <a:r>
              <a:rPr lang="es-ES" dirty="0" smtClean="0"/>
              <a:t> Ext. 500m Barrio Los Tilos</a:t>
            </a:r>
          </a:p>
          <a:p>
            <a:pPr>
              <a:buFont typeface="Arial" pitchFamily="34" charset="0"/>
              <a:buChar char="•"/>
            </a:pPr>
            <a:r>
              <a:rPr lang="es-ES" dirty="0" smtClean="0"/>
              <a:t> Ext. 300m calle Edison</a:t>
            </a:r>
          </a:p>
          <a:p>
            <a:pPr>
              <a:buFont typeface="Arial" pitchFamily="34" charset="0"/>
              <a:buChar char="•"/>
            </a:pPr>
            <a:r>
              <a:rPr lang="es-ES" dirty="0" smtClean="0"/>
              <a:t> Ext. 400m calle Av. Centenario</a:t>
            </a:r>
          </a:p>
          <a:p>
            <a:pPr>
              <a:buFont typeface="Arial" pitchFamily="34" charset="0"/>
              <a:buChar char="•"/>
            </a:pPr>
            <a:endParaRPr lang="es-ES" dirty="0" smtClean="0"/>
          </a:p>
          <a:p>
            <a:r>
              <a:rPr lang="es-ES" dirty="0" smtClean="0"/>
              <a:t>Así como una nueva subestación en Av. 25 de Mayo y Edison.</a:t>
            </a:r>
          </a:p>
          <a:p>
            <a:pPr>
              <a:buFont typeface="Arial" pitchFamily="34" charset="0"/>
              <a:buChar char="•"/>
            </a:pPr>
            <a:endParaRPr lang="es-ES" dirty="0" smtClean="0"/>
          </a:p>
          <a:p>
            <a:endParaRPr lang="es-ES" dirty="0" smtClean="0"/>
          </a:p>
          <a:p>
            <a:endParaRPr lang="es-ES" b="1" i="1" dirty="0" smtClean="0"/>
          </a:p>
        </p:txBody>
      </p:sp>
      <p:pic>
        <p:nvPicPr>
          <p:cNvPr id="6" name="5 Imagen" descr="IMG_20141003_120436987.jpg"/>
          <p:cNvPicPr>
            <a:picLocks noChangeAspect="1"/>
          </p:cNvPicPr>
          <p:nvPr/>
        </p:nvPicPr>
        <p:blipFill>
          <a:blip r:embed="rId2" cstate="screen"/>
          <a:stretch>
            <a:fillRect/>
          </a:stretch>
        </p:blipFill>
        <p:spPr>
          <a:xfrm>
            <a:off x="107504" y="3933056"/>
            <a:ext cx="4485845"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2915816" y="1196752"/>
            <a:ext cx="2592288" cy="458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Remodelaciones y mejoras en Baja Tensión</a:t>
            </a:r>
            <a:endParaRPr lang="es-AR" dirty="0"/>
          </a:p>
        </p:txBody>
      </p:sp>
      <p:pic>
        <p:nvPicPr>
          <p:cNvPr id="6" name="5 Imagen" descr="IMG_20141003_120436987.jpg"/>
          <p:cNvPicPr>
            <a:picLocks noChangeAspect="1"/>
          </p:cNvPicPr>
          <p:nvPr/>
        </p:nvPicPr>
        <p:blipFill>
          <a:blip r:embed="rId2" cstate="screen"/>
          <a:stretch>
            <a:fillRect/>
          </a:stretch>
        </p:blipFill>
        <p:spPr>
          <a:xfrm>
            <a:off x="288032" y="1185741"/>
            <a:ext cx="3923928" cy="4835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3399953" y="1845380"/>
            <a:ext cx="2828231" cy="38158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IMG_20141003_120436987.jpg"/>
          <p:cNvPicPr>
            <a:picLocks noChangeAspect="1"/>
          </p:cNvPicPr>
          <p:nvPr/>
        </p:nvPicPr>
        <p:blipFill>
          <a:blip r:embed="rId4" cstate="screen"/>
          <a:stretch>
            <a:fillRect/>
          </a:stretch>
        </p:blipFill>
        <p:spPr>
          <a:xfrm>
            <a:off x="-36512" y="3573016"/>
            <a:ext cx="1944216" cy="3409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realizaron las siguientes extensiones de líneas de baja tensión para mejorar el servicio de nuestros usuarios:</a:t>
            </a:r>
          </a:p>
          <a:p>
            <a:endParaRPr lang="es-ES" dirty="0" smtClean="0"/>
          </a:p>
          <a:p>
            <a:pPr>
              <a:buFont typeface="Arial" pitchFamily="34" charset="0"/>
              <a:buChar char="•"/>
            </a:pPr>
            <a:r>
              <a:rPr lang="es-ES" dirty="0" smtClean="0"/>
              <a:t> Ext. 150m Barrio Parque</a:t>
            </a:r>
          </a:p>
          <a:p>
            <a:pPr>
              <a:buFont typeface="Arial" pitchFamily="34" charset="0"/>
              <a:buChar char="•"/>
            </a:pPr>
            <a:r>
              <a:rPr lang="es-ES" dirty="0" smtClean="0"/>
              <a:t> Ext. 400m Ibarra</a:t>
            </a:r>
          </a:p>
          <a:p>
            <a:pPr>
              <a:buFont typeface="Arial" pitchFamily="34" charset="0"/>
              <a:buChar char="•"/>
            </a:pPr>
            <a:r>
              <a:rPr lang="es-ES" dirty="0" smtClean="0"/>
              <a:t> Ext. 200m Av. 3 de Febrero</a:t>
            </a:r>
          </a:p>
          <a:p>
            <a:pPr>
              <a:buFont typeface="Arial" pitchFamily="34" charset="0"/>
              <a:buChar char="•"/>
            </a:pPr>
            <a:r>
              <a:rPr lang="es-ES" dirty="0" smtClean="0"/>
              <a:t> Ext. 300m calle Viamonte</a:t>
            </a:r>
          </a:p>
          <a:p>
            <a:pPr>
              <a:buFont typeface="Arial" pitchFamily="34" charset="0"/>
              <a:buChar char="•"/>
            </a:pPr>
            <a:r>
              <a:rPr lang="es-ES" dirty="0" smtClean="0"/>
              <a:t> Ext. 700m Villa Diamante</a:t>
            </a:r>
          </a:p>
          <a:p>
            <a:pPr>
              <a:buFont typeface="Arial" pitchFamily="34" charset="0"/>
              <a:buChar char="•"/>
            </a:pPr>
            <a:r>
              <a:rPr lang="es-ES" dirty="0" smtClean="0"/>
              <a:t> Ext. 500m Barrio Los Tilos</a:t>
            </a:r>
          </a:p>
          <a:p>
            <a:pPr>
              <a:buFont typeface="Arial" pitchFamily="34" charset="0"/>
              <a:buChar char="•"/>
            </a:pPr>
            <a:r>
              <a:rPr lang="es-ES" dirty="0" smtClean="0"/>
              <a:t> Ext. 300m calle Edison</a:t>
            </a:r>
          </a:p>
          <a:p>
            <a:pPr>
              <a:buFont typeface="Arial" pitchFamily="34" charset="0"/>
              <a:buChar char="•"/>
            </a:pPr>
            <a:r>
              <a:rPr lang="es-ES" dirty="0" smtClean="0"/>
              <a:t> Ext. 400m calle Av. Centenario</a:t>
            </a:r>
          </a:p>
          <a:p>
            <a:pPr>
              <a:buFont typeface="Arial" pitchFamily="34" charset="0"/>
              <a:buChar char="•"/>
            </a:pPr>
            <a:endParaRPr lang="es-ES" dirty="0" smtClean="0"/>
          </a:p>
          <a:p>
            <a:r>
              <a:rPr lang="es-ES" dirty="0" smtClean="0"/>
              <a:t>Así como una nueva subestación en Av. 25 de Mayo y Edison.</a:t>
            </a:r>
          </a:p>
          <a:p>
            <a:pPr>
              <a:buFont typeface="Arial" pitchFamily="34" charset="0"/>
              <a:buChar char="•"/>
            </a:pPr>
            <a:endParaRPr lang="es-ES" dirty="0" smtClean="0"/>
          </a:p>
          <a:p>
            <a:endParaRPr lang="es-ES" dirty="0" smtClean="0"/>
          </a:p>
          <a:p>
            <a:endParaRPr lang="es-ES" b="1" i="1" dirty="0" smtClean="0"/>
          </a:p>
        </p:txBody>
      </p:sp>
    </p:spTree>
  </p:cSld>
  <p:clrMapOvr>
    <a:masterClrMapping/>
  </p:clrMapOvr>
  <p:transition spd="med" advTm="15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Remodelaciones y mejoras en Baja Tensión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hicieron importantes trabajos de mejora y remodelación en las siguientes subestaciones:</a:t>
            </a:r>
          </a:p>
          <a:p>
            <a:endParaRPr lang="es-ES" dirty="0" smtClean="0"/>
          </a:p>
          <a:p>
            <a:pPr>
              <a:buFont typeface="Arial" pitchFamily="34" charset="0"/>
              <a:buChar char="•"/>
            </a:pPr>
            <a:r>
              <a:rPr lang="es-ES" dirty="0" smtClean="0"/>
              <a:t> Barrio Palermo</a:t>
            </a:r>
          </a:p>
          <a:p>
            <a:pPr>
              <a:buFont typeface="Arial" pitchFamily="34" charset="0"/>
              <a:buChar char="•"/>
            </a:pPr>
            <a:r>
              <a:rPr lang="es-ES" dirty="0" smtClean="0"/>
              <a:t> Roca y Rondeau</a:t>
            </a:r>
          </a:p>
          <a:p>
            <a:pPr>
              <a:buFont typeface="Arial" pitchFamily="34" charset="0"/>
              <a:buChar char="•"/>
            </a:pPr>
            <a:r>
              <a:rPr lang="es-ES" dirty="0" smtClean="0"/>
              <a:t> Av. 25 de Mayo y Edison</a:t>
            </a:r>
          </a:p>
          <a:p>
            <a:pPr>
              <a:buFont typeface="Arial" pitchFamily="34" charset="0"/>
              <a:buChar char="•"/>
            </a:pPr>
            <a:r>
              <a:rPr lang="es-ES" dirty="0" smtClean="0"/>
              <a:t> Barrio Gasparri</a:t>
            </a:r>
          </a:p>
          <a:p>
            <a:pPr>
              <a:buFont typeface="Arial" pitchFamily="34" charset="0"/>
              <a:buChar char="•"/>
            </a:pPr>
            <a:r>
              <a:rPr lang="es-ES" dirty="0" smtClean="0"/>
              <a:t> Barrio Santa Marta</a:t>
            </a:r>
          </a:p>
          <a:p>
            <a:pPr>
              <a:buFont typeface="Arial" pitchFamily="34" charset="0"/>
              <a:buChar char="•"/>
            </a:pPr>
            <a:r>
              <a:rPr lang="es-ES" dirty="0" smtClean="0"/>
              <a:t> Av. 25 de Mayo y Alsina</a:t>
            </a:r>
          </a:p>
          <a:p>
            <a:pPr>
              <a:buFont typeface="Arial" pitchFamily="34" charset="0"/>
              <a:buChar char="•"/>
            </a:pPr>
            <a:r>
              <a:rPr lang="es-ES" dirty="0" smtClean="0"/>
              <a:t> Almafuerte y Matheu</a:t>
            </a:r>
          </a:p>
          <a:p>
            <a:pPr>
              <a:buFont typeface="Arial" pitchFamily="34" charset="0"/>
              <a:buChar char="•"/>
            </a:pPr>
            <a:r>
              <a:rPr lang="es-ES" dirty="0" smtClean="0"/>
              <a:t> Av. 3 de Febrero entre Saavedra y Moreno</a:t>
            </a:r>
          </a:p>
          <a:p>
            <a:pPr>
              <a:buFont typeface="Arial" pitchFamily="34" charset="0"/>
              <a:buChar char="•"/>
            </a:pPr>
            <a:r>
              <a:rPr lang="es-ES" dirty="0" smtClean="0"/>
              <a:t> Av. Lavalle y Roca</a:t>
            </a:r>
          </a:p>
          <a:p>
            <a:pPr>
              <a:buFont typeface="Arial" pitchFamily="34" charset="0"/>
              <a:buChar char="•"/>
            </a:pPr>
            <a:r>
              <a:rPr lang="es-ES" dirty="0" smtClean="0"/>
              <a:t> Av. Lavalle y Rebución</a:t>
            </a:r>
          </a:p>
          <a:p>
            <a:pPr>
              <a:buFont typeface="Arial" pitchFamily="34" charset="0"/>
              <a:buChar char="•"/>
            </a:pPr>
            <a:r>
              <a:rPr lang="es-ES" dirty="0" smtClean="0"/>
              <a:t> Barrio Club Empleados</a:t>
            </a:r>
          </a:p>
          <a:p>
            <a:pPr>
              <a:buFont typeface="Arial" pitchFamily="34" charset="0"/>
              <a:buChar char="•"/>
            </a:pPr>
            <a:r>
              <a:rPr lang="es-ES" dirty="0" smtClean="0"/>
              <a:t> Barrio San José</a:t>
            </a:r>
          </a:p>
          <a:p>
            <a:pPr>
              <a:buFont typeface="Arial" pitchFamily="34" charset="0"/>
              <a:buChar char="•"/>
            </a:pPr>
            <a:r>
              <a:rPr lang="es-ES" dirty="0" smtClean="0"/>
              <a:t> Barrio Pompeya</a:t>
            </a:r>
          </a:p>
          <a:p>
            <a:pPr>
              <a:buFont typeface="Arial" pitchFamily="34" charset="0"/>
              <a:buChar char="•"/>
            </a:pPr>
            <a:endParaRPr lang="es-ES" dirty="0" smtClean="0"/>
          </a:p>
          <a:p>
            <a:endParaRPr lang="es-ES" dirty="0" smtClean="0"/>
          </a:p>
          <a:p>
            <a:endParaRPr lang="es-ES" b="1" i="1" dirty="0" smtClean="0"/>
          </a:p>
        </p:txBody>
      </p:sp>
      <p:pic>
        <p:nvPicPr>
          <p:cNvPr id="5" name="4 Imagen" descr="IMG_20141003_120436987.jpg"/>
          <p:cNvPicPr>
            <a:picLocks noChangeAspect="1"/>
          </p:cNvPicPr>
          <p:nvPr/>
        </p:nvPicPr>
        <p:blipFill>
          <a:blip r:embed="rId2" cstate="screen"/>
          <a:stretch>
            <a:fillRect/>
          </a:stretch>
        </p:blipFill>
        <p:spPr>
          <a:xfrm>
            <a:off x="107504" y="1196752"/>
            <a:ext cx="5400600" cy="405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IMG_20141003_120436987.jpg"/>
          <p:cNvPicPr>
            <a:picLocks noChangeAspect="1"/>
          </p:cNvPicPr>
          <p:nvPr/>
        </p:nvPicPr>
        <p:blipFill>
          <a:blip r:embed="rId3" cstate="screen"/>
          <a:stretch>
            <a:fillRect/>
          </a:stretch>
        </p:blipFill>
        <p:spPr>
          <a:xfrm>
            <a:off x="2740012" y="3068960"/>
            <a:ext cx="2856685" cy="3717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Remodelaciones y mejoras en Baja Tensión</a:t>
            </a:r>
            <a:endParaRPr lang="es-AR" dirty="0"/>
          </a:p>
        </p:txBody>
      </p:sp>
      <p:pic>
        <p:nvPicPr>
          <p:cNvPr id="5" name="4 Imagen" descr="IMG_20141003_120436987.jpg"/>
          <p:cNvPicPr>
            <a:picLocks noChangeAspect="1"/>
          </p:cNvPicPr>
          <p:nvPr/>
        </p:nvPicPr>
        <p:blipFill>
          <a:blip r:embed="rId2" cstate="screen"/>
          <a:stretch>
            <a:fillRect/>
          </a:stretch>
        </p:blipFill>
        <p:spPr>
          <a:xfrm>
            <a:off x="1259632" y="1268760"/>
            <a:ext cx="5145854" cy="4050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IMG_20141003_120436987.jpg"/>
          <p:cNvPicPr>
            <a:picLocks noChangeAspect="1"/>
          </p:cNvPicPr>
          <p:nvPr/>
        </p:nvPicPr>
        <p:blipFill>
          <a:blip r:embed="rId3" cstate="screen"/>
          <a:stretch>
            <a:fillRect/>
          </a:stretch>
        </p:blipFill>
        <p:spPr>
          <a:xfrm>
            <a:off x="107504" y="2807930"/>
            <a:ext cx="2595257" cy="3933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hicieron importantes trabajos de mejora y remodelación en las siguientes subestaciones:</a:t>
            </a:r>
          </a:p>
          <a:p>
            <a:endParaRPr lang="es-ES" dirty="0" smtClean="0"/>
          </a:p>
          <a:p>
            <a:pPr>
              <a:buFont typeface="Arial" pitchFamily="34" charset="0"/>
              <a:buChar char="•"/>
            </a:pPr>
            <a:r>
              <a:rPr lang="es-ES" dirty="0" smtClean="0"/>
              <a:t> Barrio Palermo</a:t>
            </a:r>
          </a:p>
          <a:p>
            <a:pPr>
              <a:buFont typeface="Arial" pitchFamily="34" charset="0"/>
              <a:buChar char="•"/>
            </a:pPr>
            <a:r>
              <a:rPr lang="es-ES" dirty="0" smtClean="0"/>
              <a:t> Roca y Rondeau</a:t>
            </a:r>
          </a:p>
          <a:p>
            <a:pPr>
              <a:buFont typeface="Arial" pitchFamily="34" charset="0"/>
              <a:buChar char="•"/>
            </a:pPr>
            <a:r>
              <a:rPr lang="es-ES" dirty="0" smtClean="0"/>
              <a:t> Av. 25 de Mayo y Edison</a:t>
            </a:r>
          </a:p>
          <a:p>
            <a:pPr>
              <a:buFont typeface="Arial" pitchFamily="34" charset="0"/>
              <a:buChar char="•"/>
            </a:pPr>
            <a:r>
              <a:rPr lang="es-ES" dirty="0" smtClean="0"/>
              <a:t> Barrio Gasparri</a:t>
            </a:r>
          </a:p>
          <a:p>
            <a:pPr>
              <a:buFont typeface="Arial" pitchFamily="34" charset="0"/>
              <a:buChar char="•"/>
            </a:pPr>
            <a:r>
              <a:rPr lang="es-ES" dirty="0" smtClean="0"/>
              <a:t> Barrio Santa Marta</a:t>
            </a:r>
          </a:p>
          <a:p>
            <a:pPr>
              <a:buFont typeface="Arial" pitchFamily="34" charset="0"/>
              <a:buChar char="•"/>
            </a:pPr>
            <a:r>
              <a:rPr lang="es-ES" dirty="0" smtClean="0"/>
              <a:t> Av. 25 de Mayo y Alsina</a:t>
            </a:r>
          </a:p>
          <a:p>
            <a:pPr>
              <a:buFont typeface="Arial" pitchFamily="34" charset="0"/>
              <a:buChar char="•"/>
            </a:pPr>
            <a:r>
              <a:rPr lang="es-ES" dirty="0" smtClean="0"/>
              <a:t> Almafuerte y Matheu</a:t>
            </a:r>
          </a:p>
          <a:p>
            <a:pPr>
              <a:buFont typeface="Arial" pitchFamily="34" charset="0"/>
              <a:buChar char="•"/>
            </a:pPr>
            <a:r>
              <a:rPr lang="es-ES" dirty="0" smtClean="0"/>
              <a:t> Av. 3 de Febrero entre Saavedra y Moreno</a:t>
            </a:r>
          </a:p>
          <a:p>
            <a:pPr>
              <a:buFont typeface="Arial" pitchFamily="34" charset="0"/>
              <a:buChar char="•"/>
            </a:pPr>
            <a:r>
              <a:rPr lang="es-ES" dirty="0" smtClean="0"/>
              <a:t> Av. Lavalle y Roca</a:t>
            </a:r>
          </a:p>
          <a:p>
            <a:pPr>
              <a:buFont typeface="Arial" pitchFamily="34" charset="0"/>
              <a:buChar char="•"/>
            </a:pPr>
            <a:r>
              <a:rPr lang="es-ES" dirty="0" smtClean="0"/>
              <a:t> Av. Lavalle y Rebución</a:t>
            </a:r>
          </a:p>
          <a:p>
            <a:pPr>
              <a:buFont typeface="Arial" pitchFamily="34" charset="0"/>
              <a:buChar char="•"/>
            </a:pPr>
            <a:r>
              <a:rPr lang="es-ES" dirty="0" smtClean="0"/>
              <a:t> Barrio Club Empleados</a:t>
            </a:r>
          </a:p>
          <a:p>
            <a:pPr>
              <a:buFont typeface="Arial" pitchFamily="34" charset="0"/>
              <a:buChar char="•"/>
            </a:pPr>
            <a:r>
              <a:rPr lang="es-ES" dirty="0" smtClean="0"/>
              <a:t> Barrio San José</a:t>
            </a:r>
          </a:p>
          <a:p>
            <a:pPr>
              <a:buFont typeface="Arial" pitchFamily="34" charset="0"/>
              <a:buChar char="•"/>
            </a:pPr>
            <a:r>
              <a:rPr lang="es-ES" dirty="0" smtClean="0"/>
              <a:t> Barrio Pompeya</a:t>
            </a:r>
          </a:p>
          <a:p>
            <a:pPr>
              <a:buFont typeface="Arial" pitchFamily="34" charset="0"/>
              <a:buChar char="•"/>
            </a:pPr>
            <a:endParaRPr lang="es-ES" dirty="0" smtClean="0"/>
          </a:p>
          <a:p>
            <a:endParaRPr lang="es-ES" dirty="0" smtClean="0"/>
          </a:p>
          <a:p>
            <a:endParaRPr lang="es-ES" b="1" i="1" dirty="0" smtClean="0"/>
          </a:p>
        </p:txBody>
      </p:sp>
    </p:spTree>
  </p:cSld>
  <p:clrMapOvr>
    <a:masterClrMapping/>
  </p:clrMapOvr>
  <p:transition spd="med" advTm="15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Remodelaciones y mejoras en Baja Tensión</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hicieron importantes trabajos de mejora y remodelación en las siguientes subestaciones:</a:t>
            </a:r>
          </a:p>
          <a:p>
            <a:endParaRPr lang="es-ES" dirty="0" smtClean="0"/>
          </a:p>
          <a:p>
            <a:pPr>
              <a:buFont typeface="Arial" pitchFamily="34" charset="0"/>
              <a:buChar char="•"/>
            </a:pPr>
            <a:r>
              <a:rPr lang="es-ES" dirty="0" smtClean="0"/>
              <a:t> Barrio Palermo</a:t>
            </a:r>
          </a:p>
          <a:p>
            <a:pPr>
              <a:buFont typeface="Arial" pitchFamily="34" charset="0"/>
              <a:buChar char="•"/>
            </a:pPr>
            <a:r>
              <a:rPr lang="es-ES" dirty="0" smtClean="0"/>
              <a:t> Roca y Rondeau</a:t>
            </a:r>
          </a:p>
          <a:p>
            <a:pPr>
              <a:buFont typeface="Arial" pitchFamily="34" charset="0"/>
              <a:buChar char="•"/>
            </a:pPr>
            <a:r>
              <a:rPr lang="es-ES" dirty="0" smtClean="0"/>
              <a:t> Av. 25 de Mayo y Edison</a:t>
            </a:r>
          </a:p>
          <a:p>
            <a:pPr>
              <a:buFont typeface="Arial" pitchFamily="34" charset="0"/>
              <a:buChar char="•"/>
            </a:pPr>
            <a:r>
              <a:rPr lang="es-ES" dirty="0" smtClean="0"/>
              <a:t> Barrio Gasparri</a:t>
            </a:r>
          </a:p>
          <a:p>
            <a:pPr>
              <a:buFont typeface="Arial" pitchFamily="34" charset="0"/>
              <a:buChar char="•"/>
            </a:pPr>
            <a:r>
              <a:rPr lang="es-ES" dirty="0" smtClean="0"/>
              <a:t> Barrio Santa Marta</a:t>
            </a:r>
          </a:p>
          <a:p>
            <a:pPr>
              <a:buFont typeface="Arial" pitchFamily="34" charset="0"/>
              <a:buChar char="•"/>
            </a:pPr>
            <a:r>
              <a:rPr lang="es-ES" dirty="0" smtClean="0"/>
              <a:t> Av. 25 de Mayo y Alsina</a:t>
            </a:r>
          </a:p>
          <a:p>
            <a:pPr>
              <a:buFont typeface="Arial" pitchFamily="34" charset="0"/>
              <a:buChar char="•"/>
            </a:pPr>
            <a:r>
              <a:rPr lang="es-ES" dirty="0" smtClean="0"/>
              <a:t> Almafuerte y Matheu</a:t>
            </a:r>
          </a:p>
          <a:p>
            <a:pPr>
              <a:buFont typeface="Arial" pitchFamily="34" charset="0"/>
              <a:buChar char="•"/>
            </a:pPr>
            <a:r>
              <a:rPr lang="es-ES" dirty="0" smtClean="0"/>
              <a:t> Av. 3 de Febrero entre Saavedra y Moreno</a:t>
            </a:r>
          </a:p>
          <a:p>
            <a:pPr>
              <a:buFont typeface="Arial" pitchFamily="34" charset="0"/>
              <a:buChar char="•"/>
            </a:pPr>
            <a:r>
              <a:rPr lang="es-ES" dirty="0" smtClean="0"/>
              <a:t> Av. Lavalle y Roca</a:t>
            </a:r>
          </a:p>
          <a:p>
            <a:pPr>
              <a:buFont typeface="Arial" pitchFamily="34" charset="0"/>
              <a:buChar char="•"/>
            </a:pPr>
            <a:r>
              <a:rPr lang="es-ES" dirty="0" smtClean="0"/>
              <a:t> Av. Lavalle y Rebución</a:t>
            </a:r>
          </a:p>
          <a:p>
            <a:pPr>
              <a:buFont typeface="Arial" pitchFamily="34" charset="0"/>
              <a:buChar char="•"/>
            </a:pPr>
            <a:r>
              <a:rPr lang="es-ES" dirty="0" smtClean="0"/>
              <a:t> Barrio Club Empleados</a:t>
            </a:r>
          </a:p>
          <a:p>
            <a:pPr>
              <a:buFont typeface="Arial" pitchFamily="34" charset="0"/>
              <a:buChar char="•"/>
            </a:pPr>
            <a:r>
              <a:rPr lang="es-ES" dirty="0" smtClean="0"/>
              <a:t> Barrio San José</a:t>
            </a:r>
          </a:p>
          <a:p>
            <a:pPr>
              <a:buFont typeface="Arial" pitchFamily="34" charset="0"/>
              <a:buChar char="•"/>
            </a:pPr>
            <a:r>
              <a:rPr lang="es-ES" dirty="0" smtClean="0"/>
              <a:t> Barrio Pompeya</a:t>
            </a:r>
          </a:p>
          <a:p>
            <a:pPr>
              <a:buFont typeface="Arial" pitchFamily="34" charset="0"/>
              <a:buChar char="•"/>
            </a:pPr>
            <a:endParaRPr lang="es-ES" dirty="0" smtClean="0"/>
          </a:p>
          <a:p>
            <a:endParaRPr lang="es-ES" dirty="0" smtClean="0"/>
          </a:p>
          <a:p>
            <a:endParaRPr lang="es-ES" b="1" i="1" dirty="0" smtClean="0"/>
          </a:p>
        </p:txBody>
      </p:sp>
      <p:pic>
        <p:nvPicPr>
          <p:cNvPr id="5" name="4 Imagen" descr="IMG_20141003_120436987.jpg"/>
          <p:cNvPicPr>
            <a:picLocks noChangeAspect="1"/>
          </p:cNvPicPr>
          <p:nvPr/>
        </p:nvPicPr>
        <p:blipFill>
          <a:blip r:embed="rId2" cstate="screen"/>
          <a:stretch>
            <a:fillRect/>
          </a:stretch>
        </p:blipFill>
        <p:spPr>
          <a:xfrm>
            <a:off x="107504" y="1196752"/>
            <a:ext cx="3157916" cy="5516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5 Imagen" descr="IMG_20141003_120436987.jpg"/>
          <p:cNvPicPr>
            <a:picLocks noChangeAspect="1"/>
          </p:cNvPicPr>
          <p:nvPr/>
        </p:nvPicPr>
        <p:blipFill>
          <a:blip r:embed="rId3" cstate="screen"/>
          <a:stretch>
            <a:fillRect/>
          </a:stretch>
        </p:blipFill>
        <p:spPr>
          <a:xfrm>
            <a:off x="2555776" y="2708920"/>
            <a:ext cx="3034499" cy="3540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Reconectador</a:t>
            </a:r>
            <a:r>
              <a:rPr lang="es-ES" baseline="0" dirty="0" smtClean="0"/>
              <a:t> ABB alta tecnología – Línea de “Paula”</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$145.000</a:t>
            </a:r>
          </a:p>
          <a:p>
            <a:endParaRPr lang="es-ES" i="1" dirty="0" smtClean="0"/>
          </a:p>
          <a:p>
            <a:r>
              <a:rPr lang="es-AR" dirty="0" smtClean="0"/>
              <a:t>Como parte del programa de mejora continua del servicio eléctrico, se colocó un nuevo reconectador en la Línea de “Paula”.</a:t>
            </a:r>
          </a:p>
          <a:p>
            <a:endParaRPr lang="es-ES" b="1" dirty="0" smtClean="0"/>
          </a:p>
          <a:p>
            <a:r>
              <a:rPr lang="es-ES" b="1" dirty="0" smtClean="0"/>
              <a:t>Proveedores:</a:t>
            </a:r>
          </a:p>
          <a:p>
            <a:r>
              <a:rPr lang="es-ES" i="1" dirty="0" smtClean="0"/>
              <a:t>Myeel</a:t>
            </a:r>
          </a:p>
        </p:txBody>
      </p:sp>
      <p:pic>
        <p:nvPicPr>
          <p:cNvPr id="5" name="4 Imagen" descr="IMG_20141003_120436987.jpg"/>
          <p:cNvPicPr>
            <a:picLocks noChangeAspect="1"/>
          </p:cNvPicPr>
          <p:nvPr/>
        </p:nvPicPr>
        <p:blipFill>
          <a:blip r:embed="rId2" cstate="screen"/>
          <a:stretch>
            <a:fillRect/>
          </a:stretch>
        </p:blipFill>
        <p:spPr>
          <a:xfrm>
            <a:off x="107504" y="1196752"/>
            <a:ext cx="5328592" cy="3712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539552" y="4221088"/>
            <a:ext cx="2987421"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Alimentadores MT Línea Compacta</a:t>
            </a:r>
            <a:endParaRPr lang="es-AR" dirty="0"/>
          </a:p>
        </p:txBody>
      </p:sp>
      <p:pic>
        <p:nvPicPr>
          <p:cNvPr id="4" name="3 Imagen" descr="IMG_20141003_120357307.jpg"/>
          <p:cNvPicPr>
            <a:picLocks noChangeAspect="1"/>
          </p:cNvPicPr>
          <p:nvPr/>
        </p:nvPicPr>
        <p:blipFill>
          <a:blip r:embed="rId2" cstate="screen"/>
          <a:stretch>
            <a:fillRect/>
          </a:stretch>
        </p:blipFill>
        <p:spPr>
          <a:xfrm>
            <a:off x="827584" y="2852936"/>
            <a:ext cx="8636583" cy="4946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107504" y="1196752"/>
            <a:ext cx="5421713"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$4.617.892</a:t>
            </a:r>
          </a:p>
          <a:p>
            <a:endParaRPr lang="es-ES" i="1" dirty="0" smtClean="0"/>
          </a:p>
          <a:p>
            <a:r>
              <a:rPr lang="es-AR" dirty="0" smtClean="0"/>
              <a:t>Se está cumpliendo con un largamente anhelado sueño de esta Cooperativa: La construcción de dos Alimentadores de Media Tensión desde la Subestación a nuestra ciudad. Dicha obra se está realizado con fondos propios, y se ha cumplido en un 70%.</a:t>
            </a:r>
          </a:p>
          <a:p>
            <a:endParaRPr lang="es-ES" b="1" dirty="0" smtClean="0"/>
          </a:p>
          <a:p>
            <a:r>
              <a:rPr lang="es-ES" b="1" dirty="0" smtClean="0"/>
              <a:t>Proveedores:</a:t>
            </a:r>
          </a:p>
          <a:p>
            <a:r>
              <a:rPr lang="es-ES" i="1" dirty="0" smtClean="0"/>
              <a:t>Coop. Eléctrica de Saladillo, Cosypro, Electra Mercedes, Prysmian </a:t>
            </a:r>
          </a:p>
        </p:txBody>
      </p:sp>
    </p:spTree>
  </p:cSld>
  <p:clrMapOvr>
    <a:masterClrMapping/>
  </p:clrMapOvr>
  <p:transition spd="med" advTm="15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Reconectador</a:t>
            </a:r>
            <a:r>
              <a:rPr lang="es-ES" baseline="0" dirty="0" smtClean="0"/>
              <a:t> ABB alta tecnología – Línea de “Paula”</a:t>
            </a:r>
            <a:endParaRPr lang="es-AR" dirty="0"/>
          </a:p>
        </p:txBody>
      </p:sp>
      <p:pic>
        <p:nvPicPr>
          <p:cNvPr id="5" name="4 Imagen" descr="IMG_20141003_120436987.jpg"/>
          <p:cNvPicPr>
            <a:picLocks noChangeAspect="1"/>
          </p:cNvPicPr>
          <p:nvPr/>
        </p:nvPicPr>
        <p:blipFill>
          <a:blip r:embed="rId2" cstate="screen"/>
          <a:stretch>
            <a:fillRect/>
          </a:stretch>
        </p:blipFill>
        <p:spPr>
          <a:xfrm>
            <a:off x="251520" y="1196752"/>
            <a:ext cx="5328592" cy="30753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179512" y="3861048"/>
            <a:ext cx="4608512" cy="2951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$145.000</a:t>
            </a:r>
          </a:p>
          <a:p>
            <a:endParaRPr lang="es-ES" i="1" dirty="0" smtClean="0"/>
          </a:p>
          <a:p>
            <a:r>
              <a:rPr lang="es-AR" dirty="0" smtClean="0"/>
              <a:t>Como parte del programa de mejora continua del servicio eléctrico, se colocó un nuevo reconectador en la Línea de “Paula”.</a:t>
            </a:r>
          </a:p>
          <a:p>
            <a:endParaRPr lang="es-ES" b="1" dirty="0" smtClean="0"/>
          </a:p>
          <a:p>
            <a:r>
              <a:rPr lang="es-ES" b="1" dirty="0" smtClean="0"/>
              <a:t>Proveedores:</a:t>
            </a:r>
          </a:p>
          <a:p>
            <a:r>
              <a:rPr lang="es-ES" i="1" dirty="0" smtClean="0"/>
              <a:t>Myeel</a:t>
            </a:r>
          </a:p>
        </p:txBody>
      </p:sp>
    </p:spTree>
  </p:cSld>
  <p:clrMapOvr>
    <a:masterClrMapping/>
  </p:clrMapOvr>
  <p:transition spd="med" advTm="15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Telemedición y SCADA</a:t>
            </a:r>
            <a:endParaRPr lang="es-AR" dirty="0"/>
          </a:p>
        </p:txBody>
      </p:sp>
      <p:pic>
        <p:nvPicPr>
          <p:cNvPr id="5" name="4 Imagen" descr="IMG_20141003_120436987.jpg"/>
          <p:cNvPicPr>
            <a:picLocks noChangeAspect="1"/>
          </p:cNvPicPr>
          <p:nvPr/>
        </p:nvPicPr>
        <p:blipFill>
          <a:blip r:embed="rId2" cstate="screen"/>
          <a:stretch>
            <a:fillRect/>
          </a:stretch>
        </p:blipFill>
        <p:spPr>
          <a:xfrm>
            <a:off x="35496" y="1124744"/>
            <a:ext cx="2808312" cy="5616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2051720" y="1340768"/>
            <a:ext cx="3549233"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(aprox) $160.000</a:t>
            </a:r>
          </a:p>
          <a:p>
            <a:endParaRPr lang="es-ES" i="1" dirty="0" smtClean="0"/>
          </a:p>
          <a:p>
            <a:r>
              <a:rPr lang="es-AR" dirty="0" smtClean="0"/>
              <a:t>Se esta implementando un moderno sistema de telemedición para usuarios de grandes demandas, el cual permite tener información detallada de tensiones, corrientes, perfiles de carga, energía y otros parámetros eléctricos. También estamos trabajando para implementar un sistema de SCADA y poder telemedir todas las subestaciones y dispositivos de maniobra de la ciudad.</a:t>
            </a:r>
          </a:p>
        </p:txBody>
      </p:sp>
      <p:pic>
        <p:nvPicPr>
          <p:cNvPr id="6" name="5 Imagen" descr="IMG_20141003_120357307.jpg"/>
          <p:cNvPicPr>
            <a:picLocks noChangeAspect="1"/>
          </p:cNvPicPr>
          <p:nvPr/>
        </p:nvPicPr>
        <p:blipFill>
          <a:blip r:embed="rId4" cstate="screen"/>
          <a:stretch>
            <a:fillRect/>
          </a:stretch>
        </p:blipFill>
        <p:spPr>
          <a:xfrm>
            <a:off x="2267744" y="4005064"/>
            <a:ext cx="3354836"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Telemedición y SCADA</a:t>
            </a:r>
            <a:endParaRPr lang="es-AR" dirty="0"/>
          </a:p>
        </p:txBody>
      </p:sp>
      <p:pic>
        <p:nvPicPr>
          <p:cNvPr id="5" name="4 Imagen" descr="IMG_20141003_120436987.jpg"/>
          <p:cNvPicPr>
            <a:picLocks noChangeAspect="1"/>
          </p:cNvPicPr>
          <p:nvPr/>
        </p:nvPicPr>
        <p:blipFill>
          <a:blip r:embed="rId2" cstate="screen"/>
          <a:stretch>
            <a:fillRect/>
          </a:stretch>
        </p:blipFill>
        <p:spPr>
          <a:xfrm>
            <a:off x="107504" y="1196752"/>
            <a:ext cx="2808312"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3 Imagen" descr="IMG_20141003_120357307.jpg"/>
          <p:cNvPicPr>
            <a:picLocks noChangeAspect="1"/>
          </p:cNvPicPr>
          <p:nvPr/>
        </p:nvPicPr>
        <p:blipFill>
          <a:blip r:embed="rId3" cstate="screen"/>
          <a:stretch>
            <a:fillRect/>
          </a:stretch>
        </p:blipFill>
        <p:spPr>
          <a:xfrm>
            <a:off x="2213738" y="2204864"/>
            <a:ext cx="3387214" cy="4516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(aprox) $160.000</a:t>
            </a:r>
          </a:p>
          <a:p>
            <a:endParaRPr lang="es-ES" i="1" dirty="0" smtClean="0"/>
          </a:p>
          <a:p>
            <a:r>
              <a:rPr lang="es-AR" dirty="0" smtClean="0"/>
              <a:t>Se esta implementando un moderno sistema de telemedición para usuarios de grandes demandas, el cual permite tener información detallada de tensiones, corrientes, perfiles de carga, energía y otros parámetros eléctricos. También estamos trabajando para implementar un sistema de SCADA y poder telemedir todas las subestaciones y dispositivos de maniobra de la ciudad.</a:t>
            </a:r>
          </a:p>
        </p:txBody>
      </p:sp>
    </p:spTree>
  </p:cSld>
  <p:clrMapOvr>
    <a:masterClrMapping/>
  </p:clrMapOvr>
  <p:transition spd="med" advTm="15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Inversión para mejorar día a día el servicio</a:t>
            </a:r>
            <a:endParaRPr lang="es-AR" dirty="0"/>
          </a:p>
        </p:txBody>
      </p:sp>
      <p:pic>
        <p:nvPicPr>
          <p:cNvPr id="4" name="3 Imagen" descr="IMG_20141003_120357307.jpg"/>
          <p:cNvPicPr>
            <a:picLocks noChangeAspect="1"/>
          </p:cNvPicPr>
          <p:nvPr/>
        </p:nvPicPr>
        <p:blipFill>
          <a:blip r:embed="rId2" cstate="screen"/>
          <a:stretch>
            <a:fillRect/>
          </a:stretch>
        </p:blipFill>
        <p:spPr>
          <a:xfrm>
            <a:off x="107504" y="3775502"/>
            <a:ext cx="4975375" cy="303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(aprox) $700.000</a:t>
            </a:r>
          </a:p>
          <a:p>
            <a:endParaRPr lang="es-ES" i="1" dirty="0" smtClean="0"/>
          </a:p>
          <a:p>
            <a:r>
              <a:rPr lang="es-AR" dirty="0" smtClean="0"/>
              <a:t>Se ha realizado una importante inversión en trasformadores de potencia de 630, 500, 400 y 315 KVA. También cables preensamblados de 70 y 35 mm², y una gran cantidad de materiales eléctricos de todo tipo.</a:t>
            </a:r>
          </a:p>
        </p:txBody>
      </p:sp>
      <p:pic>
        <p:nvPicPr>
          <p:cNvPr id="5" name="4 Imagen" descr="IMG_20141003_120436987.jpg"/>
          <p:cNvPicPr>
            <a:picLocks noChangeAspect="1"/>
          </p:cNvPicPr>
          <p:nvPr/>
        </p:nvPicPr>
        <p:blipFill>
          <a:blip r:embed="rId3" cstate="screen"/>
          <a:stretch>
            <a:fillRect/>
          </a:stretch>
        </p:blipFill>
        <p:spPr>
          <a:xfrm>
            <a:off x="845370" y="1196752"/>
            <a:ext cx="4662733" cy="2896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Inversión para mejorar día a día el servicio</a:t>
            </a:r>
            <a:endParaRPr lang="es-AR" dirty="0"/>
          </a:p>
        </p:txBody>
      </p:sp>
      <p:pic>
        <p:nvPicPr>
          <p:cNvPr id="4" name="3 Imagen" descr="IMG_20141003_120357307.jpg"/>
          <p:cNvPicPr>
            <a:picLocks noChangeAspect="1"/>
          </p:cNvPicPr>
          <p:nvPr/>
        </p:nvPicPr>
        <p:blipFill>
          <a:blip r:embed="rId2" cstate="screen"/>
          <a:stretch>
            <a:fillRect/>
          </a:stretch>
        </p:blipFill>
        <p:spPr>
          <a:xfrm>
            <a:off x="1529614" y="3775502"/>
            <a:ext cx="4050498" cy="303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107504" y="1196752"/>
            <a:ext cx="4224469" cy="3168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sz="2400" b="1" dirty="0" smtClean="0"/>
              <a:t>Monto (aprox) $700.000</a:t>
            </a:r>
          </a:p>
          <a:p>
            <a:endParaRPr lang="es-ES" i="1" dirty="0" smtClean="0"/>
          </a:p>
          <a:p>
            <a:r>
              <a:rPr lang="es-AR" dirty="0" smtClean="0"/>
              <a:t>Se ha realizado una importante inversión en trasformadores de potencia de 630, 500, 400 y 315 KVA. También cables preensamblados de 70 y 35 mm², y una gran cantidad de materiales eléctricos de todo tipo.</a:t>
            </a:r>
          </a:p>
        </p:txBody>
      </p:sp>
    </p:spTree>
  </p:cSld>
  <p:clrMapOvr>
    <a:masterClrMapping/>
  </p:clrMapOvr>
  <p:transition spd="med" advTm="15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Línea de 132 KV</a:t>
            </a:r>
            <a:endParaRPr lang="es-AR" dirty="0"/>
          </a:p>
        </p:txBody>
      </p:sp>
      <p:pic>
        <p:nvPicPr>
          <p:cNvPr id="5" name="4 Imagen" descr="IMG_20141003_120436987.jpg"/>
          <p:cNvPicPr>
            <a:picLocks noChangeAspect="1"/>
          </p:cNvPicPr>
          <p:nvPr/>
        </p:nvPicPr>
        <p:blipFill>
          <a:blip r:embed="rId2" cstate="screen"/>
          <a:stretch>
            <a:fillRect/>
          </a:stretch>
        </p:blipFill>
        <p:spPr>
          <a:xfrm>
            <a:off x="107504" y="1196751"/>
            <a:ext cx="5400600" cy="3615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AR" dirty="0" smtClean="0"/>
              <a:t>Gracias a la gestión de la Municipalidad de Bolívar en la persona de su Intendente Dr. Eduardo </a:t>
            </a:r>
            <a:r>
              <a:rPr lang="es-AR" dirty="0" err="1" smtClean="0"/>
              <a:t>Bucca</a:t>
            </a:r>
            <a:r>
              <a:rPr lang="es-AR" dirty="0" smtClean="0"/>
              <a:t>, y con el acompañamiento de esta Cooperativa; se está concretando la obra que cambiará la vida de nuestra ciudad. </a:t>
            </a:r>
          </a:p>
          <a:p>
            <a:r>
              <a:rPr lang="es-AR" dirty="0" smtClean="0"/>
              <a:t>La misma se ha adjudicado a la firma “Electro Ingeniería” y ya se le ha abonado la primera parte de la obra: $30.000.000.</a:t>
            </a:r>
          </a:p>
          <a:p>
            <a:r>
              <a:rPr lang="es-AR" dirty="0" smtClean="0"/>
              <a:t>En lo que respecta a esta Cooperativa, ya se realizaron todas las gestiones para ingresar en el Mercado Eléctrico Mayorista. </a:t>
            </a:r>
          </a:p>
        </p:txBody>
      </p:sp>
      <p:pic>
        <p:nvPicPr>
          <p:cNvPr id="4" name="3 Imagen" descr="IMG_20141003_120357307.jpg"/>
          <p:cNvPicPr>
            <a:picLocks noChangeAspect="1"/>
          </p:cNvPicPr>
          <p:nvPr/>
        </p:nvPicPr>
        <p:blipFill>
          <a:blip r:embed="rId3" cstate="screen"/>
          <a:stretch>
            <a:fillRect/>
          </a:stretch>
        </p:blipFill>
        <p:spPr>
          <a:xfrm>
            <a:off x="179512" y="4221088"/>
            <a:ext cx="3024336" cy="2581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8 Imagen" descr="IMG_20141003_120357307.jpg"/>
          <p:cNvPicPr>
            <a:picLocks noChangeAspect="1"/>
          </p:cNvPicPr>
          <p:nvPr/>
        </p:nvPicPr>
        <p:blipFill>
          <a:blip r:embed="rId4" cstate="screen"/>
          <a:stretch>
            <a:fillRect/>
          </a:stretch>
        </p:blipFill>
        <p:spPr>
          <a:xfrm>
            <a:off x="3491880" y="4221088"/>
            <a:ext cx="2088232" cy="2522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Línea de 132 KV</a:t>
            </a:r>
            <a:endParaRPr lang="es-AR" dirty="0"/>
          </a:p>
        </p:txBody>
      </p:sp>
      <p:pic>
        <p:nvPicPr>
          <p:cNvPr id="5" name="4 Imagen" descr="IMG_20141003_120436987.jpg"/>
          <p:cNvPicPr>
            <a:picLocks noChangeAspect="1"/>
          </p:cNvPicPr>
          <p:nvPr/>
        </p:nvPicPr>
        <p:blipFill>
          <a:blip r:embed="rId2" cstate="screen"/>
          <a:stretch>
            <a:fillRect/>
          </a:stretch>
        </p:blipFill>
        <p:spPr>
          <a:xfrm>
            <a:off x="107504" y="1124744"/>
            <a:ext cx="4680520" cy="6435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AR" dirty="0" smtClean="0"/>
              <a:t>Gracias a la gestión de la Municipalidad de Bolívar en la persona de su Intendente Dr. Eduardo </a:t>
            </a:r>
            <a:r>
              <a:rPr lang="es-AR" dirty="0" err="1" smtClean="0"/>
              <a:t>Bucca</a:t>
            </a:r>
            <a:r>
              <a:rPr lang="es-AR" dirty="0" smtClean="0"/>
              <a:t>, y con el acompañamiento de esta Cooperativa; se está concretando la obra que cambiará la vida de nuestra ciudad. </a:t>
            </a:r>
          </a:p>
          <a:p>
            <a:r>
              <a:rPr lang="es-AR" dirty="0" smtClean="0"/>
              <a:t>La misma se ha adjudicado a la firma “Electro Ingeniería” y ya se le ha abonado la primera parte de la obra: $30.000.000.</a:t>
            </a:r>
          </a:p>
          <a:p>
            <a:r>
              <a:rPr lang="es-AR" smtClean="0"/>
              <a:t>En lo que respecta a esta Cooperativa, ya se realizaron todas las gestiones para ingresar en el Mercado Eléctrico Mayorista. </a:t>
            </a:r>
            <a:endParaRPr lang="es-AR" dirty="0" smtClean="0"/>
          </a:p>
        </p:txBody>
      </p:sp>
      <p:pic>
        <p:nvPicPr>
          <p:cNvPr id="9" name="8 Imagen" descr="IMG_20141003_120357307.jpg"/>
          <p:cNvPicPr>
            <a:picLocks noChangeAspect="1"/>
          </p:cNvPicPr>
          <p:nvPr/>
        </p:nvPicPr>
        <p:blipFill>
          <a:blip r:embed="rId3" cstate="screen"/>
          <a:stretch>
            <a:fillRect/>
          </a:stretch>
        </p:blipFill>
        <p:spPr>
          <a:xfrm>
            <a:off x="3779912" y="1484784"/>
            <a:ext cx="1737828" cy="4022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Compromiso</a:t>
            </a:r>
            <a:endParaRPr lang="es-AR" dirty="0"/>
          </a:p>
        </p:txBody>
      </p:sp>
      <p:pic>
        <p:nvPicPr>
          <p:cNvPr id="4" name="3 Imagen" descr="IMG_20141003_120357307.jpg"/>
          <p:cNvPicPr>
            <a:picLocks noChangeAspect="1"/>
          </p:cNvPicPr>
          <p:nvPr/>
        </p:nvPicPr>
        <p:blipFill>
          <a:blip r:embed="rId2" cstate="screen"/>
          <a:stretch>
            <a:fillRect/>
          </a:stretch>
        </p:blipFill>
        <p:spPr>
          <a:xfrm>
            <a:off x="107504" y="1172750"/>
            <a:ext cx="4176464" cy="5568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AR" dirty="0" smtClean="0"/>
              <a:t>Mantenemos el firme compromiso de proveer el mejor servicio posible, aún en las condiciones mas adversas.</a:t>
            </a:r>
          </a:p>
        </p:txBody>
      </p:sp>
      <p:pic>
        <p:nvPicPr>
          <p:cNvPr id="5" name="4 Imagen" descr="IMG_20141003_120436987.jpg"/>
          <p:cNvPicPr>
            <a:picLocks noChangeAspect="1"/>
          </p:cNvPicPr>
          <p:nvPr/>
        </p:nvPicPr>
        <p:blipFill>
          <a:blip r:embed="rId3" cstate="screen"/>
          <a:stretch>
            <a:fillRect/>
          </a:stretch>
        </p:blipFill>
        <p:spPr>
          <a:xfrm>
            <a:off x="1907704" y="3861048"/>
            <a:ext cx="3672408" cy="275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Compromiso</a:t>
            </a:r>
            <a:endParaRPr lang="es-AR" dirty="0"/>
          </a:p>
        </p:txBody>
      </p:sp>
      <p:pic>
        <p:nvPicPr>
          <p:cNvPr id="4" name="3 Imagen" descr="IMG_20141003_120357307.jpg"/>
          <p:cNvPicPr>
            <a:picLocks noChangeAspect="1"/>
          </p:cNvPicPr>
          <p:nvPr/>
        </p:nvPicPr>
        <p:blipFill>
          <a:blip r:embed="rId2" cstate="screen"/>
          <a:stretch>
            <a:fillRect/>
          </a:stretch>
        </p:blipFill>
        <p:spPr>
          <a:xfrm>
            <a:off x="1403648" y="1244758"/>
            <a:ext cx="4176463" cy="5568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AR" dirty="0" smtClean="0"/>
              <a:t>Mantenemos el firme compromiso de proveer el mejor servicio posible, aún en las condiciones mas adversas.</a:t>
            </a:r>
          </a:p>
        </p:txBody>
      </p:sp>
      <p:pic>
        <p:nvPicPr>
          <p:cNvPr id="5" name="4 Imagen" descr="IMG_20141003_120436987.jpg"/>
          <p:cNvPicPr>
            <a:picLocks noChangeAspect="1"/>
          </p:cNvPicPr>
          <p:nvPr/>
        </p:nvPicPr>
        <p:blipFill>
          <a:blip r:embed="rId3" cstate="screen"/>
          <a:stretch>
            <a:fillRect/>
          </a:stretch>
        </p:blipFill>
        <p:spPr>
          <a:xfrm>
            <a:off x="251520" y="3933056"/>
            <a:ext cx="3672408" cy="275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G_20141003_120436987.jpg"/>
          <p:cNvPicPr>
            <a:picLocks noChangeAspect="1"/>
          </p:cNvPicPr>
          <p:nvPr/>
        </p:nvPicPr>
        <p:blipFill>
          <a:blip r:embed="rId2" cstate="screen"/>
          <a:stretch>
            <a:fillRect/>
          </a:stretch>
        </p:blipFill>
        <p:spPr>
          <a:xfrm>
            <a:off x="899592" y="3018829"/>
            <a:ext cx="5059396" cy="379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AR" dirty="0" smtClean="0"/>
              <a:t>Alimentadores MT Línea Compacta</a:t>
            </a:r>
            <a:endParaRPr lang="es-AR" dirty="0"/>
          </a:p>
        </p:txBody>
      </p:sp>
      <p:pic>
        <p:nvPicPr>
          <p:cNvPr id="4" name="3 Imagen" descr="IMG_20141003_120357307.jpg"/>
          <p:cNvPicPr>
            <a:picLocks noChangeAspect="1"/>
          </p:cNvPicPr>
          <p:nvPr/>
        </p:nvPicPr>
        <p:blipFill>
          <a:blip r:embed="rId3" cstate="screen"/>
          <a:stretch>
            <a:fillRect/>
          </a:stretch>
        </p:blipFill>
        <p:spPr>
          <a:xfrm>
            <a:off x="107504" y="1196752"/>
            <a:ext cx="5400600" cy="2570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han colocado todas las columnas y comprado la mayoría de los materiales necesarios.</a:t>
            </a:r>
            <a:endParaRPr lang="es-ES" i="1" dirty="0" smtClean="0"/>
          </a:p>
          <a:p>
            <a:r>
              <a:rPr lang="es-ES" dirty="0" smtClean="0"/>
              <a:t>A mediados de enero se comenzará con el tendido de los cables, y se esta gestionando con EDEN, la forma y modo de interconexión con la Subestación.</a:t>
            </a:r>
          </a:p>
        </p:txBody>
      </p:sp>
    </p:spTree>
  </p:cSld>
  <p:clrMapOvr>
    <a:masterClrMapping/>
  </p:clrMapOvr>
  <p:transition spd="med" advTm="15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AR" dirty="0" smtClean="0"/>
              <a:t>Alimentadores MT Línea Compacta</a:t>
            </a:r>
            <a:endParaRPr lang="es-AR" dirty="0"/>
          </a:p>
        </p:txBody>
      </p:sp>
      <p:pic>
        <p:nvPicPr>
          <p:cNvPr id="4" name="3 Imagen" descr="IMG_20141003_120357307.jpg"/>
          <p:cNvPicPr>
            <a:picLocks noChangeAspect="1"/>
          </p:cNvPicPr>
          <p:nvPr/>
        </p:nvPicPr>
        <p:blipFill>
          <a:blip r:embed="rId2" cstate="screen"/>
          <a:stretch>
            <a:fillRect/>
          </a:stretch>
        </p:blipFill>
        <p:spPr>
          <a:xfrm>
            <a:off x="-108520" y="1628800"/>
            <a:ext cx="6111678"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4 Imagen" descr="IMG_20141003_120436987.jpg"/>
          <p:cNvPicPr>
            <a:picLocks noChangeAspect="1"/>
          </p:cNvPicPr>
          <p:nvPr/>
        </p:nvPicPr>
        <p:blipFill>
          <a:blip r:embed="rId3" cstate="screen"/>
          <a:stretch>
            <a:fillRect/>
          </a:stretch>
        </p:blipFill>
        <p:spPr>
          <a:xfrm>
            <a:off x="107504" y="1196752"/>
            <a:ext cx="3096344" cy="5512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8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han colocado todas las columnas y comprado la mayoría de los materiales necesarios.</a:t>
            </a:r>
            <a:endParaRPr lang="es-ES" i="1" dirty="0" smtClean="0"/>
          </a:p>
          <a:p>
            <a:r>
              <a:rPr lang="es-ES" dirty="0" smtClean="0"/>
              <a:t>A mediados de enero se comenzará con el tendido de los cables, y se esta gestionando con EDEN, la forma y modo de interconexión con la Subestación.</a:t>
            </a:r>
          </a:p>
        </p:txBody>
      </p:sp>
    </p:spTree>
  </p:cSld>
  <p:clrMapOvr>
    <a:masterClrMapping/>
  </p:clrMapOvr>
  <p:transition spd="med" advTm="1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20141003_120357307.jpg"/>
          <p:cNvPicPr>
            <a:picLocks noChangeAspect="1"/>
          </p:cNvPicPr>
          <p:nvPr/>
        </p:nvPicPr>
        <p:blipFill>
          <a:blip r:embed="rId2" cstate="screen"/>
          <a:stretch>
            <a:fillRect/>
          </a:stretch>
        </p:blipFill>
        <p:spPr>
          <a:xfrm>
            <a:off x="1979712" y="4077072"/>
            <a:ext cx="3623983" cy="2717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a:p>
            <a:endParaRPr lang="es-ES" dirty="0" smtClean="0"/>
          </a:p>
        </p:txBody>
      </p:sp>
      <p:pic>
        <p:nvPicPr>
          <p:cNvPr id="5" name="4 Imagen" descr="IMG_20141003_120436987.jpg"/>
          <p:cNvPicPr>
            <a:picLocks noChangeAspect="1"/>
          </p:cNvPicPr>
          <p:nvPr/>
        </p:nvPicPr>
        <p:blipFill>
          <a:blip r:embed="rId3" cstate="screen"/>
          <a:stretch>
            <a:fillRect/>
          </a:stretch>
        </p:blipFill>
        <p:spPr>
          <a:xfrm>
            <a:off x="107504" y="1196752"/>
            <a:ext cx="4536504" cy="340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20141003_120357307.jpg"/>
          <p:cNvPicPr>
            <a:picLocks noChangeAspect="1"/>
          </p:cNvPicPr>
          <p:nvPr/>
        </p:nvPicPr>
        <p:blipFill>
          <a:blip r:embed="rId2" cstate="screen"/>
          <a:stretch>
            <a:fillRect/>
          </a:stretch>
        </p:blipFill>
        <p:spPr>
          <a:xfrm>
            <a:off x="1571668" y="4005064"/>
            <a:ext cx="4032028" cy="3024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sp>
        <p:nvSpPr>
          <p:cNvPr id="7" name="6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p:txBody>
      </p:sp>
      <p:pic>
        <p:nvPicPr>
          <p:cNvPr id="5" name="4 Imagen" descr="IMG_20141003_120436987.jpg"/>
          <p:cNvPicPr>
            <a:picLocks noChangeAspect="1"/>
          </p:cNvPicPr>
          <p:nvPr/>
        </p:nvPicPr>
        <p:blipFill>
          <a:blip r:embed="rId3" cstate="screen"/>
          <a:stretch>
            <a:fillRect/>
          </a:stretch>
        </p:blipFill>
        <p:spPr>
          <a:xfrm>
            <a:off x="179512" y="1196752"/>
            <a:ext cx="4934821" cy="314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MG_20141003_120357307.jpg"/>
          <p:cNvPicPr>
            <a:picLocks noChangeAspect="1"/>
          </p:cNvPicPr>
          <p:nvPr/>
        </p:nvPicPr>
        <p:blipFill>
          <a:blip r:embed="rId2" cstate="screen"/>
          <a:stretch>
            <a:fillRect/>
          </a:stretch>
        </p:blipFill>
        <p:spPr>
          <a:xfrm>
            <a:off x="251520" y="4005064"/>
            <a:ext cx="3623983" cy="2717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pic>
        <p:nvPicPr>
          <p:cNvPr id="5" name="4 Imagen" descr="IMG_20141003_120436987.jpg"/>
          <p:cNvPicPr>
            <a:picLocks noChangeAspect="1"/>
          </p:cNvPicPr>
          <p:nvPr/>
        </p:nvPicPr>
        <p:blipFill>
          <a:blip r:embed="rId3" cstate="screen"/>
          <a:stretch>
            <a:fillRect/>
          </a:stretch>
        </p:blipFill>
        <p:spPr>
          <a:xfrm>
            <a:off x="899592" y="1196752"/>
            <a:ext cx="4536504" cy="340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p:txBody>
      </p:sp>
    </p:spTree>
  </p:cSld>
  <p:clrMapOvr>
    <a:masterClrMapping/>
  </p:clrMapOvr>
  <p:transition spd="med" advTm="15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idx="4294967295"/>
          </p:nvPr>
        </p:nvSpPr>
        <p:spPr>
          <a:xfrm>
            <a:off x="971600" y="404664"/>
            <a:ext cx="8172400" cy="864096"/>
          </a:xfrm>
        </p:spPr>
        <p:txBody>
          <a:bodyPr>
            <a:normAutofit/>
          </a:bodyPr>
          <a:lstStyle/>
          <a:p>
            <a:r>
              <a:rPr lang="es-ES" dirty="0" smtClean="0"/>
              <a:t>Salas Velatorias</a:t>
            </a:r>
            <a:endParaRPr lang="es-AR" dirty="0"/>
          </a:p>
        </p:txBody>
      </p:sp>
      <p:pic>
        <p:nvPicPr>
          <p:cNvPr id="5" name="4 Imagen" descr="IMG_20141003_120436987.jpg"/>
          <p:cNvPicPr>
            <a:picLocks noChangeAspect="1"/>
          </p:cNvPicPr>
          <p:nvPr/>
        </p:nvPicPr>
        <p:blipFill>
          <a:blip r:embed="rId2" cstate="screen"/>
          <a:stretch>
            <a:fillRect/>
          </a:stretch>
        </p:blipFill>
        <p:spPr>
          <a:xfrm>
            <a:off x="1043608" y="1196752"/>
            <a:ext cx="4536504" cy="31159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p:nvPr/>
        </p:nvSpPr>
        <p:spPr>
          <a:xfrm>
            <a:off x="5724128" y="1196752"/>
            <a:ext cx="341987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ES" dirty="0" smtClean="0"/>
              <a:t>Se finalizó un importantísimo proyecto de esta Cooperativa, realizado con el apoyo de una gran cantidad de proveedores de esta ciudad.</a:t>
            </a:r>
          </a:p>
          <a:p>
            <a:r>
              <a:rPr lang="es-ES" dirty="0" smtClean="0"/>
              <a:t>Las Salas Velatorias fueron inauguradas el 1 de Septiembre de 2014, y desde ese momento se han realizado:</a:t>
            </a:r>
          </a:p>
          <a:p>
            <a:pPr>
              <a:buFont typeface="Arial" charset="0"/>
              <a:buChar char="•"/>
            </a:pPr>
            <a:r>
              <a:rPr lang="es-ES" dirty="0" smtClean="0"/>
              <a:t> 21 sepelios en Septiembre</a:t>
            </a:r>
          </a:p>
          <a:p>
            <a:pPr>
              <a:buFont typeface="Arial" charset="0"/>
              <a:buChar char="•"/>
            </a:pPr>
            <a:r>
              <a:rPr lang="es-ES" dirty="0" smtClean="0"/>
              <a:t> 39 sepelios en Octubre</a:t>
            </a:r>
          </a:p>
          <a:p>
            <a:pPr>
              <a:buFont typeface="Arial" charset="0"/>
              <a:buChar char="•"/>
            </a:pPr>
            <a:r>
              <a:rPr lang="es-ES" dirty="0" smtClean="0"/>
              <a:t> 23 sepelios en Noviembre</a:t>
            </a:r>
          </a:p>
          <a:p>
            <a:pPr>
              <a:buFont typeface="Arial" charset="0"/>
              <a:buChar char="•"/>
            </a:pPr>
            <a:r>
              <a:rPr lang="es-ES" dirty="0" smtClean="0"/>
              <a:t> 34 sepelios en Diciembre</a:t>
            </a:r>
          </a:p>
          <a:p>
            <a:r>
              <a:rPr lang="es-ES" dirty="0" smtClean="0"/>
              <a:t>Un total de 117 sepelios, generando de esta forma un ahorro económico muy importante</a:t>
            </a:r>
          </a:p>
        </p:txBody>
      </p:sp>
      <p:pic>
        <p:nvPicPr>
          <p:cNvPr id="4" name="3 Imagen" descr="IMG_20141003_120357307.jpg"/>
          <p:cNvPicPr>
            <a:picLocks noChangeAspect="1"/>
          </p:cNvPicPr>
          <p:nvPr/>
        </p:nvPicPr>
        <p:blipFill>
          <a:blip r:embed="rId3" cstate="screen"/>
          <a:stretch>
            <a:fillRect/>
          </a:stretch>
        </p:blipFill>
        <p:spPr>
          <a:xfrm>
            <a:off x="179512" y="3573016"/>
            <a:ext cx="2376264"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15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TotalTime>
  <Words>2434</Words>
  <Application>Microsoft Office PowerPoint</Application>
  <PresentationFormat>Presentación en pantalla (4:3)</PresentationFormat>
  <Paragraphs>273</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Concurrencia</vt:lpstr>
      <vt:lpstr>Alimentadores MT Línea Compacta</vt:lpstr>
      <vt:lpstr>Alimentadores MT Línea Compacta</vt:lpstr>
      <vt:lpstr>Alimentadores MT Línea Compacta</vt:lpstr>
      <vt:lpstr>Alimentadores MT Línea Compacta</vt:lpstr>
      <vt:lpstr>Alimentadores MT Línea Compacta</vt:lpstr>
      <vt:lpstr>Salas Velatorias</vt:lpstr>
      <vt:lpstr>Salas Velatorias</vt:lpstr>
      <vt:lpstr>Salas Velatorias</vt:lpstr>
      <vt:lpstr>Salas Velatorias</vt:lpstr>
      <vt:lpstr>Salas Velatorias</vt:lpstr>
      <vt:lpstr>Salas Velatorias</vt:lpstr>
      <vt:lpstr>Nuevo vehículo con hidroelevador</vt:lpstr>
      <vt:lpstr>Nuevo vehículo con hidroelevador</vt:lpstr>
      <vt:lpstr>Nuevos camiones para sector redes y distribución</vt:lpstr>
      <vt:lpstr>Nuevos camiones para sector redes y distribución</vt:lpstr>
      <vt:lpstr>Nuevos camiones para sector redes y distribución</vt:lpstr>
      <vt:lpstr>Nuevos camiones para sector redes y distribución</vt:lpstr>
      <vt:lpstr>Nuevos camiones para sector redes y distribución</vt:lpstr>
      <vt:lpstr>Nuevos camiones para sector redes y distribución</vt:lpstr>
      <vt:lpstr>Nuevos camiones para sector redes y distribución</vt:lpstr>
      <vt:lpstr>Alumbrado Público – Etapa 1: Av. 25 de Mayo</vt:lpstr>
      <vt:lpstr>Alumbrado Público – Etapa 2: Villa Diamante</vt:lpstr>
      <vt:lpstr>Alumbrado Público – Etapa 3: Av. Pedro Vignau</vt:lpstr>
      <vt:lpstr>Remodelaciones y mejoras en Baja Tensión</vt:lpstr>
      <vt:lpstr>Remodelaciones y mejoras en Baja Tensión</vt:lpstr>
      <vt:lpstr>Remodelaciones y mejoras en Baja Tensión</vt:lpstr>
      <vt:lpstr>Remodelaciones y mejoras en Baja Tensión</vt:lpstr>
      <vt:lpstr>Remodelaciones y mejoras en Baja Tensión</vt:lpstr>
      <vt:lpstr>Reconectador ABB alta tecnología – Línea de “Paula”</vt:lpstr>
      <vt:lpstr>Reconectador ABB alta tecnología – Línea de “Paula”</vt:lpstr>
      <vt:lpstr>Telemedición y SCADA</vt:lpstr>
      <vt:lpstr>Telemedición y SCADA</vt:lpstr>
      <vt:lpstr>Inversión para mejorar día a día el servicio</vt:lpstr>
      <vt:lpstr>Inversión para mejorar día a día el servicio</vt:lpstr>
      <vt:lpstr>Línea de 132 KV</vt:lpstr>
      <vt:lpstr>Línea de 132 KV</vt:lpstr>
      <vt:lpstr>Compromiso</vt:lpstr>
      <vt:lpstr>Compromiso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Martin</dc:creator>
  <cp:lastModifiedBy>Martin</cp:lastModifiedBy>
  <cp:revision>141</cp:revision>
  <dcterms:created xsi:type="dcterms:W3CDTF">2014-10-20T12:58:28Z</dcterms:created>
  <dcterms:modified xsi:type="dcterms:W3CDTF">2015-01-14T13:07:51Z</dcterms:modified>
</cp:coreProperties>
</file>